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1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43F24BD-9D49-496E-B01A-7080273F3946}" type="datetimeFigureOut">
              <a:rPr lang="en-US" smtClean="0"/>
              <a:t>03-Aug-16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A8F25FE-3D41-46A4-92AD-10FD19E31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7438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3EADB12-3C79-4DD1-BD50-D2978C134033}" type="datetimeFigureOut">
              <a:rPr lang="en-US" smtClean="0"/>
              <a:pPr/>
              <a:t>03-Aug-16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5D27C97-1826-4FB7-9DD8-223447439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471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00613-D09E-476C-B8E2-9DDB80100D39}" type="datetime1">
              <a:rPr lang="en-US" smtClean="0"/>
              <a:pPr/>
              <a:t>03-Aug-16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5838F-1E91-4949-B860-4161FA13D639}" type="datetime1">
              <a:rPr lang="en-US" smtClean="0"/>
              <a:pPr/>
              <a:t>03-Aug-16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D34CD-C330-4616-A200-9A15DA1C4438}" type="datetime1">
              <a:rPr lang="en-US" smtClean="0"/>
              <a:pPr/>
              <a:t>03-Aug-16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2CE22-B67E-45D8-BCF0-BFD2B6923DCD}" type="datetime1">
              <a:rPr lang="en-US" smtClean="0"/>
              <a:pPr/>
              <a:t>03-Aug-16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43833-02FA-498C-B7E2-196DC2E4128C}" type="datetime1">
              <a:rPr lang="en-US" smtClean="0"/>
              <a:pPr/>
              <a:t>03-Aug-16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36D5-0003-4FB5-94AA-7C1FC6079C38}" type="datetime1">
              <a:rPr lang="en-US" smtClean="0"/>
              <a:pPr/>
              <a:t>03-Aug-16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FD9DD-19B8-4271-A4F0-6AFA11086A7D}" type="datetime1">
              <a:rPr lang="en-US" smtClean="0"/>
              <a:pPr/>
              <a:t>03-Aug-16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6C10-FC04-42EF-BAE7-E1380BE1010F}" type="datetime1">
              <a:rPr lang="en-US" smtClean="0"/>
              <a:pPr/>
              <a:t>03-Aug-16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E660-314B-4EA6-8531-797852FFE826}" type="datetime1">
              <a:rPr lang="en-US" smtClean="0"/>
              <a:pPr/>
              <a:t>03-Aug-16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0FEE6-4554-4B06-BB37-93F42FFB3BE5}" type="datetime1">
              <a:rPr lang="en-US" smtClean="0"/>
              <a:pPr/>
              <a:t>03-Aug-16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45A4-5E5B-4C5F-9ABE-A20F02A7E2A3}" type="datetime1">
              <a:rPr lang="en-US" smtClean="0"/>
              <a:pPr/>
              <a:t>03-Aug-16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15322-7C43-4570-97A8-EDBAA0E53417}" type="datetime1">
              <a:rPr lang="en-US" smtClean="0"/>
              <a:pPr/>
              <a:t>03-Aug-16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833D6-84A6-4ED2-A7A8-2B2F35AD71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1000"/>
            <a:ext cx="8382000" cy="60960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km-KH" sz="2000" dirty="0" smtClean="0">
                <a:solidFill>
                  <a:schemeClr val="tx1"/>
                </a:solidFill>
                <a:latin typeface="Khmer MEF2" pitchFamily="2" charset="0"/>
                <a:cs typeface="Khmer MEF2" pitchFamily="2" charset="0"/>
              </a:rPr>
              <a:t>​​​​​​​                                                              ព្រះរាជាណាចក្រកម្ពុជា</a:t>
            </a:r>
          </a:p>
          <a:p>
            <a:pPr algn="l"/>
            <a:r>
              <a:rPr lang="km-KH" sz="2000" dirty="0" smtClean="0">
                <a:solidFill>
                  <a:schemeClr val="tx1"/>
                </a:solidFill>
                <a:latin typeface="Khmer MEF2" pitchFamily="2" charset="0"/>
                <a:cs typeface="Khmer MEF2" pitchFamily="2" charset="0"/>
              </a:rPr>
              <a:t>                                                           ជាតិ សាសនា ព្រះមហាក្សត្រ</a:t>
            </a:r>
          </a:p>
          <a:p>
            <a:pPr algn="l"/>
            <a:r>
              <a:rPr lang="km-KH" sz="2000" dirty="0" smtClean="0">
                <a:solidFill>
                  <a:schemeClr val="tx1"/>
                </a:solidFill>
                <a:latin typeface="Khmer MEF2" pitchFamily="2" charset="0"/>
                <a:cs typeface="Khmer MEF2" pitchFamily="2" charset="0"/>
              </a:rPr>
              <a:t>                                                                       *******</a:t>
            </a:r>
          </a:p>
          <a:p>
            <a:pPr algn="l"/>
            <a:r>
              <a:rPr lang="km-KH" sz="1800" dirty="0" smtClean="0">
                <a:solidFill>
                  <a:schemeClr val="tx1"/>
                </a:solidFill>
                <a:latin typeface="Khmer MEF2" pitchFamily="2" charset="0"/>
                <a:cs typeface="Khmer MEF2" pitchFamily="2" charset="0"/>
              </a:rPr>
              <a:t>ក្រសួងសេដ្ឋកិច្ចនិងហិរញ្ញវត្ថុ</a:t>
            </a:r>
          </a:p>
          <a:p>
            <a:pPr algn="l"/>
            <a:r>
              <a:rPr lang="km-KH" sz="1800" dirty="0" smtClean="0">
                <a:solidFill>
                  <a:schemeClr val="tx1"/>
                </a:solidFill>
                <a:latin typeface="Khmer MEF2" pitchFamily="2" charset="0"/>
                <a:cs typeface="Khmer MEF2" pitchFamily="2" charset="0"/>
              </a:rPr>
              <a:t>អគ្គនាយកដ្ឋានរតនាគារជាតិ</a:t>
            </a:r>
          </a:p>
          <a:p>
            <a:endParaRPr lang="km-KH" dirty="0" smtClean="0">
              <a:solidFill>
                <a:schemeClr val="tx1"/>
              </a:solidFill>
              <a:latin typeface="Khmer MEF2" pitchFamily="2" charset="0"/>
              <a:cs typeface="Khmer MEF2" pitchFamily="2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km-KH" dirty="0" smtClean="0">
                <a:solidFill>
                  <a:schemeClr val="tx1"/>
                </a:solidFill>
                <a:latin typeface="Khmer MEF2" pitchFamily="2" charset="0"/>
                <a:cs typeface="Khmer MEF2" pitchFamily="2" charset="0"/>
              </a:rPr>
              <a:t>វគ្គបណ្តុះបណ្តាល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km-KH" dirty="0" smtClean="0">
                <a:solidFill>
                  <a:schemeClr val="tx1"/>
                </a:solidFill>
                <a:latin typeface="Khmer MEF2" pitchFamily="2" charset="0"/>
                <a:cs typeface="Khmer MEF2" pitchFamily="2" charset="0"/>
              </a:rPr>
              <a:t>ស្តីពី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km-KH" dirty="0" smtClean="0">
                <a:solidFill>
                  <a:schemeClr val="tx1"/>
                </a:solidFill>
                <a:latin typeface="Khmer MEF2" pitchFamily="2" charset="0"/>
                <a:cs typeface="Khmer MEF2" pitchFamily="2" charset="0"/>
              </a:rPr>
              <a:t>កិច្ចបញ្ជិកាគណនេយ្យសាធារណៈ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km-KH" sz="2400" dirty="0" smtClean="0">
                <a:solidFill>
                  <a:schemeClr val="tx1"/>
                </a:solidFill>
                <a:latin typeface="Khmer MEF2" pitchFamily="2" charset="0"/>
                <a:cs typeface="Khmer MEF2" pitchFamily="2" charset="0"/>
              </a:rPr>
              <a:t>កិច្ចបញ្ជិការជ្ជទេយ្យបុរេប្រទាន សម្រាប់ថិការបស់រដ្ឋបាលថ្នាក់ជាតិ</a:t>
            </a:r>
            <a:endParaRPr lang="en-US" sz="2400" dirty="0">
              <a:solidFill>
                <a:schemeClr val="tx1"/>
              </a:solidFill>
              <a:latin typeface="Khmer MEF2" pitchFamily="2" charset="0"/>
              <a:cs typeface="Khmer MEF2" pitchFamily="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838200"/>
            <a:ext cx="8229600" cy="3810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705600"/>
          </a:xfrm>
        </p:spPr>
        <p:txBody>
          <a:bodyPr>
            <a:normAutofit/>
          </a:bodyPr>
          <a:lstStyle/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រជ្ជទេយ្យករបុរេប្រទាន ឬរជ្ជទេយ្យបុរេប្រទានរង ត្រូវរៀបចំ</a:t>
            </a:r>
            <a:r>
              <a:rPr lang="km-KH" dirty="0" smtClean="0">
                <a:solidFill>
                  <a:srgbClr val="FF0000"/>
                </a:solidFill>
                <a:latin typeface="Khmer MEF1" pitchFamily="2" charset="0"/>
                <a:cs typeface="Khmer MEF1" pitchFamily="2" charset="0"/>
              </a:rPr>
              <a:t>ប័ណ្ណដកឥណទានរជ្ជទេយ្យបុរេប្រទាន 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ដែលចុះហត្ថលេខាដោយរជ្ជទេយ្យករបុរេប្រទាន ឬរជ្ជទេយ្យបុរេប្រទានរងរួច ប្រគល់ជូនគណនេយ្យកររតនាគារ។ ការកត់ត្រា៖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កិច្ចបញ្ជិកាគណនេយ្យរបស់គណនេយ្យកររតនាគារ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 ឥ/ព   ១៤០២  ឥ/ទ              ឥ/ព   ១១១៧   ឥ/ទ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៥០០.០០០                                        ៥០០.០០០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>
              <a:buNone/>
            </a:pP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914400" y="5257800"/>
            <a:ext cx="2743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638800" y="5257800"/>
            <a:ext cx="2743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1638300" y="5829300"/>
            <a:ext cx="1143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6287294" y="5828506"/>
            <a:ext cx="1143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057400" y="5791200"/>
            <a:ext cx="5029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066800"/>
            <a:ext cx="8229600" cy="5334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b="1" dirty="0" smtClean="0">
                <a:latin typeface="Khmer MEF1" pitchFamily="2" charset="0"/>
                <a:cs typeface="Khmer MEF1" pitchFamily="2" charset="0"/>
              </a:rPr>
              <a:t>សក្ខីបត្រ 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៖ 	</a:t>
            </a: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- ប័ណ្ណដកឥណទាន ចំនួន០១ ​ច្បាប់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- មូលប្បទានបត្រ ចំនួន០១ ច្បាប់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- សលាកបត្រចុះលេខនា០១ ច្បាប់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43000"/>
            <a:ext cx="8229600" cy="5334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"/>
            <a:ext cx="9144000" cy="6705600"/>
          </a:xfrm>
        </p:spPr>
        <p:txBody>
          <a:bodyPr>
            <a:normAutofit fontScale="85000" lnSpcReduction="10000"/>
          </a:bodyPr>
          <a:lstStyle/>
          <a:p>
            <a:pPr marL="0" lvl="0">
              <a:lnSpc>
                <a:spcPct val="16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km-KH" sz="3300" dirty="0" smtClean="0">
                <a:latin typeface="Khmer MEF1" pitchFamily="2" charset="0"/>
                <a:cs typeface="Khmer MEF1" pitchFamily="2" charset="0"/>
              </a:rPr>
              <a:t>កិច្ចបញ្ជិកាគណនេយ្យរបស់រជ្ជទេយ្យករបុរេប្រទាន</a:t>
            </a:r>
            <a:endParaRPr lang="en-US" sz="3300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sz="3300" dirty="0" smtClean="0">
                <a:latin typeface="Khmer MEF1" pitchFamily="2" charset="0"/>
                <a:cs typeface="Khmer MEF1" pitchFamily="2" charset="0"/>
              </a:rPr>
              <a:t> ឥ/ព     ១១១៦     ឥ/ទ                ឥ/ព     ១១១៨    ឥ/ទ</a:t>
            </a:r>
          </a:p>
          <a:p>
            <a:pPr mar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sz="3300" dirty="0" smtClean="0">
                <a:latin typeface="Khmer MEF1" pitchFamily="2" charset="0"/>
                <a:cs typeface="Khmer MEF1" pitchFamily="2" charset="0"/>
              </a:rPr>
              <a:t>៥០០.០០០                                                ​   ៥០០.០០០</a:t>
            </a:r>
            <a:endParaRPr lang="en-US" sz="3300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sz="3300" b="1" dirty="0" smtClean="0">
                <a:latin typeface="Khmer MEF1" pitchFamily="2" charset="0"/>
                <a:cs typeface="Khmer MEF1" pitchFamily="2" charset="0"/>
              </a:rPr>
              <a:t>សក្ខីបត្រ </a:t>
            </a:r>
            <a:r>
              <a:rPr lang="km-KH" sz="3300" dirty="0" smtClean="0">
                <a:latin typeface="Khmer MEF1" pitchFamily="2" charset="0"/>
                <a:cs typeface="Khmer MEF1" pitchFamily="2" charset="0"/>
              </a:rPr>
              <a:t>៖ 	</a:t>
            </a:r>
          </a:p>
          <a:p>
            <a:pPr marL="0" lv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sz="3300" dirty="0" smtClean="0">
                <a:latin typeface="Khmer MEF1" pitchFamily="2" charset="0"/>
                <a:cs typeface="Khmer MEF1" pitchFamily="2" charset="0"/>
              </a:rPr>
              <a:t>- ប័ណ្ណដកឥណទាន​ ចំនួន០១ ច្បាប់</a:t>
            </a:r>
            <a:endParaRPr lang="en-US" sz="3300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sz="3300" dirty="0" smtClean="0">
                <a:latin typeface="Khmer MEF1" pitchFamily="2" charset="0"/>
                <a:cs typeface="Khmer MEF1" pitchFamily="2" charset="0"/>
              </a:rPr>
              <a:t>-​ មូលប្បទានបត្របានទទួលពីរតនាគារ​ ចំនួន០១ ច្បាប់ (ច្បាប់ថតចម្លង)</a:t>
            </a:r>
            <a:endParaRPr lang="en-US" sz="3300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sz="3300" dirty="0" smtClean="0">
                <a:latin typeface="Khmer MEF1" pitchFamily="2" charset="0"/>
                <a:cs typeface="Khmer MEF1" pitchFamily="2" charset="0"/>
              </a:rPr>
              <a:t>- សលាកបត្រចុះលេខនា ចំនួន០១​ច្បាប់</a:t>
            </a:r>
            <a:endParaRPr lang="en-US" sz="3300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sz="3300" dirty="0" smtClean="0">
                <a:solidFill>
                  <a:srgbClr val="FF0000"/>
                </a:solidFill>
                <a:latin typeface="Khmer MEF1" pitchFamily="2" charset="0"/>
                <a:cs typeface="Khmer MEF1" pitchFamily="2" charset="0"/>
              </a:rPr>
              <a:t>**</a:t>
            </a:r>
            <a:r>
              <a:rPr lang="km-KH" sz="3300" dirty="0" smtClean="0">
                <a:latin typeface="Khmer MEF1" pitchFamily="2" charset="0"/>
                <a:cs typeface="Khmer MEF1" pitchFamily="2" charset="0"/>
              </a:rPr>
              <a:t>ប្រតិបត្តិការនេះត្រូវកត់ត្រាទៅក្នុងទិន្នានុប្បវត្តិទូទៅ -សៀវភៅធំ។</a:t>
            </a:r>
            <a:endParaRPr lang="en-US" sz="3300" dirty="0" smtClean="0">
              <a:latin typeface="Khmer MEF1" pitchFamily="2" charset="0"/>
              <a:cs typeface="Khmer MEF1" pitchFamily="2" charset="0"/>
            </a:endParaRPr>
          </a:p>
          <a:p>
            <a:pPr>
              <a:buNone/>
            </a:pP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09600" y="1371600"/>
            <a:ext cx="2667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562600" y="1371600"/>
            <a:ext cx="2667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1371600" y="1828800"/>
            <a:ext cx="914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6400006" y="1828006"/>
            <a:ext cx="914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676400" y="1828800"/>
            <a:ext cx="5562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219200"/>
            <a:ext cx="8229600" cy="4572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"/>
            <a:ext cx="9144000" cy="6705600"/>
          </a:xfrm>
        </p:spPr>
        <p:txBody>
          <a:bodyPr>
            <a:normAutofit fontScale="85000" lnSpcReduction="10000"/>
          </a:bodyPr>
          <a:lstStyle/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៧.២ ក្រោយពេលធនាគារទូទាត់មូលប្បទានបត្រ​ ដែលបានបោះផ្សាយដោយរតនាគារ និង បញ្ចូលប្រាក់ទៅក្នុងគណនីរបស់រជ្ជទេយ្យករបុរេប្រទាននៅធនាគារ​ ត្រូវកត់ត្រា៖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កិច្ចបញ្ជិកាគណនេយ្យរបស់រជ្ជទេយ្យករបុរេប្រទាន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  ឥ/ព   ១៣០១.១   ឥ/ទ                    ឥ/ព    ១១១៦    ឥ/ទ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៥០០.០០០                                                    ៥០០.០០០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b="1" dirty="0" smtClean="0">
                <a:latin typeface="Khmer MEF1" pitchFamily="2" charset="0"/>
                <a:cs typeface="Khmer MEF1" pitchFamily="2" charset="0"/>
              </a:rPr>
              <a:t>សក្ខីបត្រ 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៖	</a:t>
            </a: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- ប្រកាសឥណទានរបស់ធនាគារ ចំនួន០១ ច្បាប់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- សលាកបត្រចុះលេខនា ចំនួន០១​ច្បាប់។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solidFill>
                  <a:srgbClr val="FF0000"/>
                </a:solidFill>
                <a:latin typeface="Khmer MEF1" pitchFamily="2" charset="0"/>
                <a:cs typeface="Khmer MEF1" pitchFamily="2" charset="0"/>
              </a:rPr>
              <a:t>***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ប្រតិបត្តិការនេះត្រូវកត់ត្រាទៅក្នុងទិន្នានុប្បវត្តិទូទៅ-សៀវភៅធំ និងបញ្ជីបេឡាសាច់ប្រាក់នៅ ធនាគារ។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>
              <a:buNone/>
            </a:pP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2971800"/>
            <a:ext cx="3048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1447800" y="3505200"/>
            <a:ext cx="1066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6477794" y="3504406"/>
            <a:ext cx="1066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715000" y="2970212"/>
            <a:ext cx="3048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752600" y="3429000"/>
            <a:ext cx="5486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066800"/>
            <a:ext cx="8229600" cy="3810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"/>
            <a:ext cx="9144000" cy="6705600"/>
          </a:xfrm>
        </p:spPr>
        <p:txBody>
          <a:bodyPr>
            <a:normAutofit/>
          </a:bodyPr>
          <a:lstStyle/>
          <a:p>
            <a:pPr marL="0" lv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កិច្ចបញ្ជិកាគណនេយ្យរបស់គណនេយ្យកររតនាគារ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ឥ/ព  ១១១៧  ឥ/ទ    ឥ/ព  ១១០១/១១០៥/១១០៦ឥ/ទ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៥០០.០០០                                         ៥០០.០០០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b="1" dirty="0" smtClean="0">
                <a:latin typeface="Khmer MEF1" pitchFamily="2" charset="0"/>
                <a:cs typeface="Khmer MEF1" pitchFamily="2" charset="0"/>
              </a:rPr>
              <a:t>សក្ខីបត្រ 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៖ 	</a:t>
            </a: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- ប្រកាសឥណពន្ធរបស់ធនាគារ ចំនួន០១ ច្បាប់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- លិខិតជូនដំណឹងឥណពន្ធ ចំនួន០១ ច្បាប់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- លិខិតជូនដំណឹងឥណទាន ចំនួន០១ ច្បាប់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- សលាកបត្រចុះលេខនា ចំនួន០១ ច្បាប់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>
              <a:buNone/>
            </a:pP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52400" y="1524000"/>
            <a:ext cx="3124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038600" y="1524000"/>
            <a:ext cx="4495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1448594" y="2133600"/>
            <a:ext cx="1219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6171406" y="2132806"/>
            <a:ext cx="1219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905000" y="2057400"/>
            <a:ext cx="5105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371600"/>
            <a:ext cx="8229600" cy="4572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"/>
            <a:ext cx="9144000" cy="6705600"/>
          </a:xfrm>
        </p:spPr>
        <p:txBody>
          <a:bodyPr>
            <a:normAutofit fontScale="85000" lnSpcReduction="20000"/>
          </a:bodyPr>
          <a:lstStyle/>
          <a:p>
            <a:pPr mar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៧.</a:t>
            </a:r>
            <a:r>
              <a:rPr lang="km-KH" b="1" dirty="0" smtClean="0">
                <a:latin typeface="Khmer MEF1" pitchFamily="2" charset="0"/>
                <a:cs typeface="Khmer MEF1" pitchFamily="2" charset="0"/>
              </a:rPr>
              <a:t>៣. ពេលរជ្ជទេយ្យករបុរេប្រទានដកប្រាក់ពីគណនីនៅធនាគារបញ្ជូលបេឡាសាច់ប្រាក់ក្នុង ដៃរជ្ជទេយ្យករ ត្រូវកត់ត្រា៖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6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កិច្ចបញ្ជិកាគណនេយ្យរបស់រជ្ជទេយ្យករបុរេប្រទាន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 ឥ/ព    ១៣០១.២    ឥ/ទ              ឥ/ព    ១៣០១.១    ឥ/ទ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 ៣០០.០០០                                                  ៣០០.០០០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b="1" dirty="0" smtClean="0">
                <a:latin typeface="Khmer MEF1" pitchFamily="2" charset="0"/>
                <a:cs typeface="Khmer MEF1" pitchFamily="2" charset="0"/>
              </a:rPr>
              <a:t>សក្ខីបត្រ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៖ 	 </a:t>
            </a:r>
          </a:p>
          <a:p>
            <a:pPr marL="0" lv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- ប័ណ្ណបើកប្រាក់របស់ធនាគារ ចំនួន០១ ច្បាប់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- ប័ណ្ណចំណូល ចំនួន០១ ច្បាប់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- សលាកបត្រចុះលេខនា ចំនួន០១ ច្បាប់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dirty="0" smtClean="0">
                <a:solidFill>
                  <a:srgbClr val="FF0000"/>
                </a:solidFill>
                <a:latin typeface="Khmer MEF1" pitchFamily="2" charset="0"/>
                <a:cs typeface="Khmer MEF1" pitchFamily="2" charset="0"/>
              </a:rPr>
              <a:t>***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ប្រតិបត្តិការនេះត្រូវកត់ត្រាទៅក្នុងទិន្នានុប្បវត្តិទូទៅ - សៀវភៅធំ បញ្ជីបេឡាសាច់ប្រាក់នៅ ធនាគារ និងបញ្ជីបេឡាសាច់ប្រាក់នៅក្នុងដៃ។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>
              <a:buNone/>
            </a:pP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09600" y="2438400"/>
            <a:ext cx="2971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562600" y="2436812"/>
            <a:ext cx="2971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1524000" y="2971800"/>
            <a:ext cx="1066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6552406" y="2971006"/>
            <a:ext cx="1066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905000" y="2819400"/>
            <a:ext cx="5410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295400"/>
            <a:ext cx="8229600" cy="4572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"/>
            <a:ext cx="9144000" cy="6705600"/>
          </a:xfrm>
        </p:spPr>
        <p:txBody>
          <a:bodyPr>
            <a:normAutofit fontScale="85000" lnSpcReduction="10000"/>
          </a:bodyPr>
          <a:lstStyle/>
          <a:p>
            <a:pPr mar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៧.៤</a:t>
            </a:r>
            <a:r>
              <a:rPr lang="km-KH" b="1" dirty="0" smtClean="0">
                <a:latin typeface="Khmer MEF1" pitchFamily="2" charset="0"/>
                <a:cs typeface="Khmer MEF1" pitchFamily="2" charset="0"/>
              </a:rPr>
              <a:t>.ពេលរជ្ជទេយ្យករបុរេប្រទានចំណាយប្រាក់ពីបេឡាក្នុងដៃ កត់ត្រា៖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6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កិច្ចបញ្ជិកាគណនេយ្យរបស់រជ្ជទេយ្យករបុរេប្រទាន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   ឥ/ព   ១៥០៥  ឥ/ទ                     ឥ/ព   ១៣០១.២  ឥ/ទ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២០០.០០០                                                   ២០០.០០០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b="1" dirty="0" smtClean="0">
                <a:latin typeface="Khmer MEF1" pitchFamily="2" charset="0"/>
                <a:cs typeface="Khmer MEF1" pitchFamily="2" charset="0"/>
              </a:rPr>
              <a:t>សក្ខីបត្រ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៖ 	</a:t>
            </a:r>
          </a:p>
          <a:p>
            <a:pPr marL="0" lv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- គោលការណ៍អនុញ្ញាតចំណាយ ចំនួន០១ ច្បាប់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- ប័ណ្ណចំណាយ ចំនួន០១ ច្បាប់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- សលាបត្រចុះលេខនា ចំនួន០១ ច្បាប់។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dirty="0" smtClean="0">
                <a:solidFill>
                  <a:srgbClr val="FF0000"/>
                </a:solidFill>
                <a:latin typeface="Khmer MEF1" pitchFamily="2" charset="0"/>
                <a:cs typeface="Khmer MEF1" pitchFamily="2" charset="0"/>
              </a:rPr>
              <a:t>***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ប្រតិបត្តិការនេះត្រូវកត់ត្រាទៅក្នុងទិន្នានុប្បវត្តិទូទៅ - សៀវភៅធំ និងបញ្ជីបេឡាសាច់ប្រាក់នៅ ក្នុងដៃ។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>
              <a:buNone/>
            </a:pP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1905000"/>
            <a:ext cx="3048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486400" y="1905000"/>
            <a:ext cx="3048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1485106" y="2476500"/>
            <a:ext cx="1143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6361906" y="2475706"/>
            <a:ext cx="1143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828800" y="2362200"/>
            <a:ext cx="5410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43000"/>
            <a:ext cx="8229600" cy="4572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"/>
            <a:ext cx="9144000" cy="6705600"/>
          </a:xfrm>
        </p:spPr>
        <p:txBody>
          <a:bodyPr>
            <a:normAutofit fontScale="77500" lnSpcReduction="20000"/>
          </a:bodyPr>
          <a:lstStyle/>
          <a:p>
            <a:pPr marL="0">
              <a:lnSpc>
                <a:spcPct val="170000"/>
              </a:lnSpc>
              <a:spcBef>
                <a:spcPts val="0"/>
              </a:spcBef>
              <a:buNone/>
            </a:pPr>
            <a:r>
              <a:rPr lang="km-KH" sz="3600" dirty="0" smtClean="0">
                <a:latin typeface="Khmer MEF1" pitchFamily="2" charset="0"/>
                <a:cs typeface="Khmer MEF1" pitchFamily="2" charset="0"/>
              </a:rPr>
              <a:t>៧.៥</a:t>
            </a:r>
            <a:r>
              <a:rPr lang="km-KH" sz="3600" b="1" dirty="0" smtClean="0">
                <a:latin typeface="Khmer MEF1" pitchFamily="2" charset="0"/>
                <a:cs typeface="Khmer MEF1" pitchFamily="2" charset="0"/>
              </a:rPr>
              <a:t>. ពេលរជ្ជទេយ្យករបុរេប្រទានចំណាយប្រាក់ពីគណនីនៅធនាគារផ្ទាល់ ត្រូវកត់ត្រា៖</a:t>
            </a:r>
            <a:endParaRPr lang="en-US" sz="3600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km-KH" sz="3600" dirty="0" smtClean="0">
                <a:latin typeface="Khmer MEF1" pitchFamily="2" charset="0"/>
                <a:cs typeface="Khmer MEF1" pitchFamily="2" charset="0"/>
              </a:rPr>
              <a:t>កិច្ចបញ្ជិកាគណនេយ្យរបស់រជ្ជទេយ្យករបុរេប្រទាន</a:t>
            </a:r>
            <a:endParaRPr lang="en-US" sz="3600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70000"/>
              </a:lnSpc>
              <a:spcBef>
                <a:spcPts val="0"/>
              </a:spcBef>
              <a:buNone/>
            </a:pPr>
            <a:r>
              <a:rPr lang="km-KH" sz="3600" dirty="0" smtClean="0">
                <a:latin typeface="Khmer MEF1" pitchFamily="2" charset="0"/>
                <a:cs typeface="Khmer MEF1" pitchFamily="2" charset="0"/>
              </a:rPr>
              <a:t>    ឥ/ព    ១៥០៥      ឥ/ទ              ឥ/ព    ១៣០១.១    ឥ/ទ</a:t>
            </a:r>
            <a:endParaRPr lang="en-US" sz="3600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70000"/>
              </a:lnSpc>
              <a:spcBef>
                <a:spcPts val="0"/>
              </a:spcBef>
              <a:buNone/>
            </a:pPr>
            <a:r>
              <a:rPr lang="km-KH" sz="3600" dirty="0" smtClean="0">
                <a:latin typeface="Khmer MEF1" pitchFamily="2" charset="0"/>
                <a:cs typeface="Khmer MEF1" pitchFamily="2" charset="0"/>
              </a:rPr>
              <a:t>    ១០០.០០០                                              ១០០.០០០</a:t>
            </a:r>
            <a:endParaRPr lang="en-US" sz="3600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70000"/>
              </a:lnSpc>
              <a:spcBef>
                <a:spcPts val="0"/>
              </a:spcBef>
              <a:buNone/>
            </a:pPr>
            <a:r>
              <a:rPr lang="km-KH" sz="3600" b="1" dirty="0" smtClean="0">
                <a:latin typeface="Khmer MEF1" pitchFamily="2" charset="0"/>
                <a:cs typeface="Khmer MEF1" pitchFamily="2" charset="0"/>
              </a:rPr>
              <a:t>សក្ខីបត្រ</a:t>
            </a:r>
            <a:r>
              <a:rPr lang="km-KH" sz="3600" dirty="0" smtClean="0">
                <a:latin typeface="Khmer MEF1" pitchFamily="2" charset="0"/>
                <a:cs typeface="Khmer MEF1" pitchFamily="2" charset="0"/>
              </a:rPr>
              <a:t>៖	</a:t>
            </a:r>
          </a:p>
          <a:p>
            <a:pPr marL="0" lvl="0">
              <a:lnSpc>
                <a:spcPct val="170000"/>
              </a:lnSpc>
              <a:spcBef>
                <a:spcPts val="0"/>
              </a:spcBef>
              <a:buNone/>
            </a:pPr>
            <a:r>
              <a:rPr lang="km-KH" sz="3600" dirty="0" smtClean="0">
                <a:latin typeface="Khmer MEF1" pitchFamily="2" charset="0"/>
                <a:cs typeface="Khmer MEF1" pitchFamily="2" charset="0"/>
              </a:rPr>
              <a:t>- គោលការណ៍អនុញ្ញាតចំណាយ ចនួន០១ ច្បាប់</a:t>
            </a:r>
            <a:endParaRPr lang="en-US" sz="3600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70000"/>
              </a:lnSpc>
              <a:spcBef>
                <a:spcPts val="0"/>
              </a:spcBef>
              <a:buNone/>
            </a:pPr>
            <a:r>
              <a:rPr lang="km-KH" sz="3600" dirty="0" smtClean="0">
                <a:latin typeface="Khmer MEF1" pitchFamily="2" charset="0"/>
                <a:cs typeface="Khmer MEF1" pitchFamily="2" charset="0"/>
              </a:rPr>
              <a:t>-ប្រកាសឥណពន្ធ ឬប័ណ្ណបើកប្រាក់របស់ធនាគារ ចំនួន០១ ច្បាប់</a:t>
            </a:r>
            <a:endParaRPr lang="en-US" sz="3600" dirty="0" smtClean="0">
              <a:latin typeface="Khmer MEF1" pitchFamily="2" charset="0"/>
              <a:cs typeface="Khmer MEF1" pitchFamily="2" charset="0"/>
            </a:endParaRPr>
          </a:p>
          <a:p>
            <a:pPr>
              <a:buNone/>
            </a:pP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85800" y="2741612"/>
            <a:ext cx="2895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486400" y="2741612"/>
            <a:ext cx="2895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1789906" y="3237706"/>
            <a:ext cx="99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6211094" y="3237706"/>
            <a:ext cx="99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057400" y="3200400"/>
            <a:ext cx="4876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838200"/>
            <a:ext cx="8229600" cy="3048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04800"/>
            <a:ext cx="8839200" cy="5821363"/>
          </a:xfrm>
        </p:spPr>
        <p:txBody>
          <a:bodyPr/>
          <a:lstStyle/>
          <a:p>
            <a:pPr marL="0" lvl="0">
              <a:lnSpc>
                <a:spcPct val="17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-មូលប្បទានបត្ររបស់ធនាគារដែលបោះផ្សាយដោយរជ្ជទេយ្យករ ចំនួន០១ ច្បាប់ ឬលិខិតបញ្ជារផ្ទេរ (ច្បាប់ថតចម្លង )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7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-សលាកបត្រចុះលេខនា ចំនួន០១ ច្បាប់។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70000"/>
              </a:lnSpc>
              <a:spcBef>
                <a:spcPts val="0"/>
              </a:spcBef>
              <a:buNone/>
            </a:pPr>
            <a:r>
              <a:rPr lang="km-KH" dirty="0" smtClean="0">
                <a:solidFill>
                  <a:srgbClr val="FF0000"/>
                </a:solidFill>
                <a:latin typeface="Khmer MEF1" pitchFamily="2" charset="0"/>
                <a:cs typeface="Khmer MEF1" pitchFamily="2" charset="0"/>
              </a:rPr>
              <a:t>***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ប្រតិបត្តិការនេះត្រូវកត់ត្រាទៅក្នុងទិន្នានុប្បវត្តិទូទៅ - សៀវភៅធំ និងបញ្ជីបេឡាសាច់ប្រាក់នៅ ធនាគារ។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838200"/>
            <a:ext cx="8229600" cy="2286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8600"/>
            <a:ext cx="9144000" cy="6629400"/>
          </a:xfrm>
        </p:spPr>
        <p:txBody>
          <a:bodyPr>
            <a:normAutofit fontScale="92500"/>
          </a:bodyPr>
          <a:lstStyle/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b="1" dirty="0" smtClean="0">
                <a:latin typeface="Khmer MEF1" pitchFamily="2" charset="0"/>
                <a:cs typeface="Khmer MEF1" pitchFamily="2" charset="0"/>
              </a:rPr>
              <a:t>៧.៦. ពេលរជ្ជទេយ្យករបុរេប្រទានប្រមូលសក្ខីបត្រចំណាយ និងបោះផ្សាយអាណត្តិនិយ័តកម្មបញ្ជូនទៅរតនាគារ ត្រូវកត់ត្រា៖ 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កិច្ចបញ្ជិកាគណនេយ្យរបស់រជ្ជទេយ្យករបុរេប្រទាន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  </a:t>
            </a:r>
            <a:r>
              <a:rPr lang="en-US" dirty="0" smtClean="0">
                <a:latin typeface="Khmer MEF1" pitchFamily="2" charset="0"/>
                <a:cs typeface="Khmer MEF1" pitchFamily="2" charset="0"/>
              </a:rPr>
              <a:t> 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   ឥ/ព  ១៥០៧  ឥ/ទ          </a:t>
            </a:r>
            <a:r>
              <a:rPr lang="en-US" dirty="0" smtClean="0">
                <a:latin typeface="Khmer MEF1" pitchFamily="2" charset="0"/>
                <a:cs typeface="Khmer MEF1" pitchFamily="2" charset="0"/>
              </a:rPr>
              <a:t>    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ឥ/ព   ១៥០៥  ឥ/ទ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 ៣០០.០០០                        ​                 ៣០០.០០០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b="1" dirty="0" smtClean="0">
                <a:latin typeface="Khmer MEF1" pitchFamily="2" charset="0"/>
                <a:cs typeface="Khmer MEF1" pitchFamily="2" charset="0"/>
              </a:rPr>
              <a:t>សក្ខីបត្រ 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៖ 	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- អាណត្តិនិយ័តកម្ម (ថតចម្លង ) ចំនួន០១ ច្បាប់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-​ ដីកាអមបញ្ចេញអាណត្តិបើកប្រាក់ (ថតចម្លង )ចំនួន០១ ច្បាប់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- ដីកាអមលិខិតយុត្តិការ (ថតចម្លង ) ចំនួន០១ ច្បាប់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>
              <a:buNone/>
            </a:pP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762000" y="2895600"/>
            <a:ext cx="3124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486400" y="2895600"/>
            <a:ext cx="3124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1828006" y="3505200"/>
            <a:ext cx="1219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6095206" y="3504406"/>
            <a:ext cx="1219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133600" y="3429000"/>
            <a:ext cx="4800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77500" lnSpcReduction="20000"/>
          </a:bodyPr>
          <a:lstStyle/>
          <a:p>
            <a:pPr marL="0"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2" pitchFamily="2" charset="0"/>
                <a:cs typeface="Khmer MEF2" pitchFamily="2" charset="0"/>
              </a:rPr>
              <a:t>មាតិកា</a:t>
            </a:r>
            <a:endParaRPr lang="en-US" dirty="0" smtClean="0">
              <a:latin typeface="Khmer MEF2" pitchFamily="2" charset="0"/>
              <a:cs typeface="Khmer MEF2" pitchFamily="2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១.រចនាសម្ព័ន្ធគណនេយ្យនៅរតនាគារ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២.គណនីដែលកាន់កាប់ដោយគណនេយ្យកររតនាគារ សម្រាប់ 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   ចុះកិច្ចបញ្ជិកាគណនេយ្យថវិការបស់រដ្ឋបាលថ្នាក់ជាតិ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៣.គណនីដែលកាន់កាប់ដោយរជ្ជទេយ្យករបុរេប្រទាន សម្រាប់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   ចុះកិច្ចបញ្ជិកាគណនេយ្យរជ្ជទេយ្យបុរេប្រទាន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៤. បញ្ជីគណនេយ្យរបស់រជ្ជទេយ្យករបុរេប្រទាន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៥. លិខិតយុត្តិការរបស់រជ្ជទេយ្យករបុរេប្រទាន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៦. របាយការណ៍គណនេយ្យរបស់រជ្ជទេយ្យករបុរេប្រទាន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៧. ប្រតិបត្តិការចំណូល ចំណាយរបស់រជ្ជទេយ្យករបុរេប្រទាន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៨. បរិបទនៃកិច្ចបញ្ជិកាគណនេយ្យរបស់រជ្ជទេយ្យករបុរេប្រទាន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៩. ការត្រួតពិនិត្យលើភារកិច្ចរបស់រជ្ជទេយ្យករបុរេប្រទាន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១០. ការទទួលខុសត្រូវរបស់រជ្ជទេយ្យករបុរេប្រទាន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km-KH" sz="3000" dirty="0" smtClean="0">
              <a:latin typeface="Khmer MEF1" pitchFamily="2" charset="0"/>
              <a:cs typeface="Khmer MEF1" pitchFamily="2" charset="0"/>
            </a:endParaRPr>
          </a:p>
          <a:p>
            <a:pPr>
              <a:buNone/>
            </a:pPr>
            <a:endParaRPr lang="en-US" dirty="0">
              <a:latin typeface="Khmer MEF1" pitchFamily="2" charset="0"/>
              <a:cs typeface="Khmer MEF1" pitchFamily="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371600"/>
            <a:ext cx="8229600" cy="4572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"/>
            <a:ext cx="9144000" cy="6705600"/>
          </a:xfrm>
        </p:spPr>
        <p:txBody>
          <a:bodyPr>
            <a:normAutofit/>
          </a:bodyPr>
          <a:lstStyle/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b="1" dirty="0" smtClean="0">
                <a:latin typeface="Khmer MEF1" pitchFamily="2" charset="0"/>
                <a:cs typeface="Khmer MEF1" pitchFamily="2" charset="0"/>
              </a:rPr>
              <a:t>៧.៧. ពេលគណនេយ្យករ រតនាគារពុំឯកភាពលើចំនួនទឹកប្រាក់ នៃអាណត្តិនិយ័តកម្ម ត្រូវ កត់ត្រា ៖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កិច្ចបញ្ជិកាគណនេយ្យរបស់រជ្ជទេយ្យករបុរេប្រទាន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ឥ/ព   ១៥០៥  ឥ/ទ                  ឥ/ព  ១៥០៧  ឥ/ទ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sz="2800" dirty="0" smtClean="0">
                <a:latin typeface="Khmer MEF1" pitchFamily="2" charset="0"/>
                <a:cs typeface="Khmer MEF1" pitchFamily="2" charset="0"/>
              </a:rPr>
              <a:t>  ៥០.០០០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 </a:t>
            </a:r>
            <a:r>
              <a:rPr lang="km-KH" sz="2000" dirty="0" smtClean="0">
                <a:latin typeface="Khmer MEF1" pitchFamily="2" charset="0"/>
                <a:cs typeface="Khmer MEF1" pitchFamily="2" charset="0"/>
              </a:rPr>
              <a:t>ពុំឯកភាពលើចំនួនទឹកប្រាក់មួយចំនួន ហើយត្រូវកាត់ចេញ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 </a:t>
            </a:r>
            <a:r>
              <a:rPr lang="km-KH" sz="2800" dirty="0" smtClean="0">
                <a:latin typeface="Khmer MEF1" pitchFamily="2" charset="0"/>
                <a:cs typeface="Khmer MEF1" pitchFamily="2" charset="0"/>
              </a:rPr>
              <a:t>៥០.០០០</a:t>
            </a:r>
            <a:endParaRPr lang="en-US" sz="2800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endParaRPr lang="km-KH" sz="2800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sz="2800" dirty="0" smtClean="0">
                <a:latin typeface="Khmer MEF1" pitchFamily="2" charset="0"/>
                <a:cs typeface="Khmer MEF1" pitchFamily="2" charset="0"/>
              </a:rPr>
              <a:t> ៣០០.០០០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    </a:t>
            </a:r>
            <a:r>
              <a:rPr lang="km-KH" sz="2000" dirty="0" smtClean="0">
                <a:latin typeface="Khmer MEF1" pitchFamily="2" charset="0"/>
                <a:cs typeface="Khmer MEF1" pitchFamily="2" charset="0"/>
              </a:rPr>
              <a:t>មិនឯកភាពទាំងស្រុងលើអាណត្តិនិយ័តកម្ម 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       </a:t>
            </a:r>
            <a:r>
              <a:rPr lang="km-KH" sz="2800" dirty="0" smtClean="0">
                <a:latin typeface="Khmer MEF1" pitchFamily="2" charset="0"/>
                <a:cs typeface="Khmer MEF1" pitchFamily="2" charset="0"/>
              </a:rPr>
              <a:t>៣០០.០០០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 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>
              <a:buNone/>
            </a:pP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28600" y="2971800"/>
            <a:ext cx="3124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562600" y="2971800"/>
            <a:ext cx="3124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304800" y="4572000"/>
            <a:ext cx="3200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5485605" y="4571206"/>
            <a:ext cx="3200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14400" y="4191000"/>
            <a:ext cx="6705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 flipH="1" flipV="1">
            <a:off x="647700" y="3924300"/>
            <a:ext cx="533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7353300" y="3924300"/>
            <a:ext cx="533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 flipH="1" flipV="1">
            <a:off x="7354094" y="5295106"/>
            <a:ext cx="533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 flipH="1" flipV="1">
            <a:off x="648494" y="5295106"/>
            <a:ext cx="533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914400" y="5562600"/>
            <a:ext cx="6705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0"/>
            <a:ext cx="8229600" cy="3048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553200"/>
          </a:xfrm>
        </p:spPr>
        <p:txBody>
          <a:bodyPr>
            <a:normAutofit/>
          </a:bodyPr>
          <a:lstStyle/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b="1" dirty="0" smtClean="0">
                <a:latin typeface="Khmer MEF1" pitchFamily="2" charset="0"/>
                <a:cs typeface="Khmer MEF1" pitchFamily="2" charset="0"/>
              </a:rPr>
              <a:t>សក្ខីបត្រ 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៖ 	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ករណីដែលគណនេយ្យកររតនាគារពុំឯកភាពលើចំនួនទឹកប្រាក់មួយចំនួន ហើយ ត្រូវកាត់ចេញពីការទូទាត់៖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អាណត្តិនិយ័តកម្ម (ថតចម្លង )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ដីកាអមបញ្ចេញអាណត្តិបើកប្រាក់ (ថតចម្លង )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ដីកាអមលិខិតយុត្តិការ (ថតចម្លង )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លិខិតស្នើឱ្យមានការកាត់ទឹកប្រាក់ចេញពីទឹកប្រាក់សរុប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សលាកបត្រចុះលេខនា ចំនួន០១ ច្បាប់។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90600"/>
            <a:ext cx="8229600" cy="3810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839200" cy="6096000"/>
          </a:xfrm>
        </p:spPr>
        <p:txBody>
          <a:bodyPr/>
          <a:lstStyle/>
          <a:p>
            <a:pPr marL="0" lv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ករណីដែលគណនេយ្យកររតនាគារពុំឯកភាពទាំងស្រុងលើចំនួនទឹកប្រាក់ អាណត្តិ​បើកប្រាក់៖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  - អាណត្តិនិយ័តកម្ម (ថតចម្លង )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  - ដីកាអមបញ្ចេញអាណត្តិបើកប្រាក់ (ថតចម្លង )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  - ដីកាអមលិខិតយុត្តិការ (ថតចម្លង )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  - លិខិតបញ្ជូនអាណត្តិបើកប្រាក់របស់រតនាគារ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  - សលាកបត្រចុះលេខនា ចំនួន០១ ច្បាប់។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219200"/>
            <a:ext cx="8229600" cy="3810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"/>
            <a:ext cx="9144000" cy="6553200"/>
          </a:xfrm>
        </p:spPr>
        <p:txBody>
          <a:bodyPr>
            <a:normAutofit fontScale="92500" lnSpcReduction="10000"/>
          </a:bodyPr>
          <a:lstStyle/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៧.៨. ពេលគណនេយ្យកររតនាគារបានឯកភាពលើអាណត្តិនិ</a:t>
            </a:r>
            <a:r>
              <a:rPr lang="en-US" dirty="0" smtClean="0">
                <a:latin typeface="Khmer MEF1" pitchFamily="2" charset="0"/>
                <a:cs typeface="Khmer MEF1" pitchFamily="2" charset="0"/>
              </a:rPr>
              <a:t> 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យ័តកម្ម ត្រូវកត់ត្រា ៖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កិច្ចបញ្ជិកាគណនេយ្យរបស់គណនេយ្យកររតនាគារ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 ឥ/ព    ៦.....     ឥ/ទ               ឥ/ព   ១៤០២   ឥ/ទ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៣០០.០០០                                         ៣០០.០០០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b="1" dirty="0" smtClean="0">
                <a:latin typeface="Khmer MEF1" pitchFamily="2" charset="0"/>
                <a:cs typeface="Khmer MEF1" pitchFamily="2" charset="0"/>
              </a:rPr>
              <a:t>សក្ខីបត្រ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​ ៖ 	</a:t>
            </a: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 - អាណត្តិនិយ័តកម្ម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 - ដីកាអមបញ្ចេញអាណត្តិបើកប្រាក់ 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 - ដីកាអមលិខិតយុត្តិការ​ ដោយមានភ្ជាប់សក្ខីបត្រចំណាយ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 - សលាកបត្រចុះលេខនា ចំនួន០២​ ច្បាប់។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>
              <a:buNone/>
            </a:pP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81000" y="2667000"/>
            <a:ext cx="3276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257800" y="2667000"/>
            <a:ext cx="3276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1562100" y="3238500"/>
            <a:ext cx="1143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5980906" y="3237706"/>
            <a:ext cx="1143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981200" y="3048000"/>
            <a:ext cx="4876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066800"/>
            <a:ext cx="8229600" cy="2286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705600"/>
          </a:xfrm>
        </p:spPr>
        <p:txBody>
          <a:bodyPr/>
          <a:lstStyle/>
          <a:p>
            <a:pPr marL="0" lv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កិច្ចបញ្ជិកាគណនេយ្យរបស់រជ្ជទេយ្យករបុរេប្រទាន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ឥ/ព     ១១១៨    ឥ/ទ         ឥ/ព   ១៥០៧    ឥ/ទ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៣០០.០០០              ​                      ៣០០.០០០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endParaRPr lang="km-KH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b="1" dirty="0" smtClean="0">
                <a:latin typeface="Khmer MEF1" pitchFamily="2" charset="0"/>
                <a:cs typeface="Khmer MEF1" pitchFamily="2" charset="0"/>
              </a:rPr>
              <a:t>សក្ខីបត្រ 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៖</a:t>
            </a: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  - ដីកាអមបញ្ចេញអាណត្តបើកប្រាក់ ចំនួន០១ ច្បាប់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  - សលាកបត្រចុះលេខនា ចំនួន០១ ច្បាប់។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>
              <a:buNone/>
            </a:pP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81000" y="1524000"/>
            <a:ext cx="3429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1447800" y="2286000"/>
            <a:ext cx="152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5638006" y="2285206"/>
            <a:ext cx="152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105400" y="1524000"/>
            <a:ext cx="3429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133600" y="2057400"/>
            <a:ext cx="4495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14400"/>
            <a:ext cx="8229600" cy="3048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"/>
            <a:ext cx="9144000" cy="6705600"/>
          </a:xfrm>
        </p:spPr>
        <p:txBody>
          <a:bodyPr>
            <a:normAutofit/>
          </a:bodyPr>
          <a:lstStyle/>
          <a:p>
            <a:pPr mar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b="1" dirty="0" smtClean="0">
                <a:latin typeface="Khmer MEF1" pitchFamily="2" charset="0"/>
                <a:cs typeface="Khmer MEF1" pitchFamily="2" charset="0"/>
              </a:rPr>
              <a:t>៧.៩.ពេលបង់ប្រាក់រជ្ជទេយ្យបុរេប្រទានសល់ចូលរតនាគារ</a:t>
            </a:r>
          </a:p>
          <a:p>
            <a:pPr mar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b="1" dirty="0" smtClean="0">
                <a:latin typeface="Khmer MEF1" pitchFamily="2" charset="0"/>
                <a:cs typeface="Khmer MEF1" pitchFamily="2" charset="0"/>
              </a:rPr>
              <a:t>វិញ ត្រូវកត់ត្រា ៖</a:t>
            </a:r>
            <a:r>
              <a:rPr lang="en-US" dirty="0" smtClean="0">
                <a:latin typeface="Khmer MEF1" pitchFamily="2" charset="0"/>
                <a:cs typeface="Khmer MEF1" pitchFamily="2" charset="0"/>
              </a:rPr>
              <a:t> </a:t>
            </a:r>
          </a:p>
          <a:p>
            <a:pPr marL="0" lvl="0">
              <a:lnSpc>
                <a:spcPct val="16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កិច្ចបញ្ជិកាគណនេយ្យរបស់គណនេយ្យកររតនាគារ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ឥ/ព  ១១០១/....../១៣០១ ឥ/ទ    ឥ/ព  ១៤០២  ឥ/ទ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   ២០០.០០០                                   ២០០.០០០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b="1" dirty="0" smtClean="0">
                <a:latin typeface="Khmer MEF1" pitchFamily="2" charset="0"/>
                <a:cs typeface="Khmer MEF1" pitchFamily="2" charset="0"/>
              </a:rPr>
              <a:t>សក្ខីបត្រ 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៖	</a:t>
            </a:r>
          </a:p>
          <a:p>
            <a:pPr marL="0" lv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- លិខិតស្នើសុំបង់ប្រាក់ចូលរតនាគារ ចំនួន០១​ច្បាប់ (រៀបចំដោយរជ្ជទេយ្យករ)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>
              <a:buNone/>
            </a:pP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81000" y="3200400"/>
            <a:ext cx="4572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638800" y="3200400"/>
            <a:ext cx="3200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2133600" y="3886200"/>
            <a:ext cx="1371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5942806" y="3885406"/>
            <a:ext cx="1371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514600" y="3810000"/>
            <a:ext cx="4343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90600"/>
            <a:ext cx="8229600" cy="3810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09600"/>
            <a:ext cx="8610600" cy="5516563"/>
          </a:xfrm>
        </p:spPr>
        <p:txBody>
          <a:bodyPr/>
          <a:lstStyle/>
          <a:p>
            <a:pPr marL="0" lvl="0">
              <a:lnSpc>
                <a:spcPct val="160000"/>
              </a:lnSpc>
              <a:spcBef>
                <a:spcPts val="0"/>
              </a:spcBef>
              <a:buFontTx/>
              <a:buChar char="-"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ប្រកាសឥណទាន ឬប័ណ្ណបង់ប្រាក់របស់ធនាគារ ឬ</a:t>
            </a:r>
          </a:p>
          <a:p>
            <a:pPr marL="0" lv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 ប័ណ្ណបង់ប្រាក់របស់ រតនាគារ ចំនួន០១ ច្បាប់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- លិខិតជូនដំណឹងឥណពន្ធ ចំនួន០១​ ច្បាប់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- លិខិតជូនដំណឹងឥណទាន ចំនួន០១ ច្បាប់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6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- សលាកបត្រចុះលេខនា ចំនួន០១ ច្បាប់។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066800"/>
            <a:ext cx="8229600" cy="3810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"/>
            <a:ext cx="9144000" cy="6705600"/>
          </a:xfrm>
        </p:spPr>
        <p:txBody>
          <a:bodyPr/>
          <a:lstStyle/>
          <a:p>
            <a:pPr marL="0" lv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កិច្ចបញ្ជិកាគណនេយ្យរបស់រជ្ជទេយ្យករបុរេប្រទាន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ឥ/ព   ១១១៨    ឥ/ទ              ឥ/ព ១៣០១.១ ឥ/ទ                 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 ១០០.០០០                                      ១០០.០០០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endParaRPr lang="km-KH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                                        ឥ/ព ១៣០១.២ ឥ/ទ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១០០.០០០                                       ១០០.០០០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endParaRPr lang="en-US" dirty="0">
              <a:latin typeface="Khmer MEF1" pitchFamily="2" charset="0"/>
              <a:cs typeface="Khmer MEF1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04800" y="1524000"/>
            <a:ext cx="3276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0" y="3732212"/>
            <a:ext cx="3276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334000" y="1524000"/>
            <a:ext cx="3276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152400" y="3581400"/>
            <a:ext cx="411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5981700" y="2247106"/>
            <a:ext cx="144700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5982494" y="4457700"/>
            <a:ext cx="144700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133600" y="2057400"/>
            <a:ext cx="4724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133600" y="4265612"/>
            <a:ext cx="4724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76400"/>
            <a:ext cx="8229600" cy="5334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553200"/>
          </a:xfrm>
        </p:spPr>
        <p:txBody>
          <a:bodyPr>
            <a:normAutofit fontScale="92500" lnSpcReduction="10000"/>
          </a:bodyPr>
          <a:lstStyle/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b="1" dirty="0" smtClean="0">
                <a:latin typeface="Khmer MEF1" pitchFamily="2" charset="0"/>
                <a:cs typeface="Khmer MEF1" pitchFamily="2" charset="0"/>
              </a:rPr>
              <a:t>សក្ខីបត្រ 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៖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ករណីផ្ទេរពីគណនីរជ្ជទេយ្យករនៅធនាគារ ទៅគណនីចរន្តរបស់រតនាគារនៅ ធនាគារ ៖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- ប្រកាសឥណពន្ធរបស់ធនាគារ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- សលាកបត្រចុះលេខនា ចំនួន០១ ច្បាប់។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ករណីបង់សាច់ប្រាក់ចូលគណនីចរន្តរបស់រតនាគារនៅធនាគារ​ ឬបង់ចូលបេឡា នៅរតនាគារ ៖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- ប័ណ្ណបង់ប្រាក់របស់ធនាគារ ឬរបស់រតនាគារ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- ប័ណ្ណចំណាយ​ ចំនួន០១ ច្បាប់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- សលាកបត្រចុះលេខនា ចំនួន០១ ច្បាប់។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09600"/>
            <a:ext cx="8229600" cy="3048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553200"/>
          </a:xfrm>
        </p:spPr>
        <p:txBody>
          <a:bodyPr/>
          <a:lstStyle/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b="1" dirty="0" smtClean="0">
                <a:latin typeface="Khmer MEF1" pitchFamily="2" charset="0"/>
                <a:cs typeface="Khmer MEF1" pitchFamily="2" charset="0"/>
              </a:rPr>
              <a:t>៨. បរិបទនៃកិច្ចបញ្ជិកាគណនេយ្យរបស់រជ្ជទេយ្យករបុរេប្រទាន ៖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យោងតាមសក្ខីបត្រដើម រជ្ជទេយ្យករបុរេប្រទានត្រូវរៀបចំសលាកបត្រចុះលេខនា​ ដើម្បីកត់ត្រាតាមលំដាប់លំដោយ នៃប្រតិបត្តិការទៅក្នុងទិន្នានុប្បវត្តិទូទៅ។ ទន្ទឹមនោះ រជ្ជទេយ្យករក៏ត្រូវកត់ត្រាទៅក្នុងសៀវភៅធំ (គណនីនីមួយៗ ) ដែលពាក់ព័ន្ធ (ខាងឥណ ពន្ធ និងខាងឥណទាន )។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0"/>
            <a:ext cx="8839200" cy="6705600"/>
          </a:xfrm>
        </p:spPr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km-KH" dirty="0" smtClean="0">
                <a:latin typeface="Khmer MEF2" pitchFamily="2" charset="0"/>
                <a:cs typeface="Khmer MEF2" pitchFamily="2" charset="0"/>
              </a:rPr>
              <a:t>១.រចនាសម្ព័ន្ធគណនេយ្យនៅរតនាគារ</a:t>
            </a:r>
          </a:p>
          <a:p>
            <a:pPr algn="ctr">
              <a:lnSpc>
                <a:spcPct val="150000"/>
              </a:lnSpc>
              <a:buNone/>
            </a:pPr>
            <a:endParaRPr lang="km-KH" dirty="0" smtClean="0">
              <a:latin typeface="Khmer MEF2" pitchFamily="2" charset="0"/>
              <a:cs typeface="Khmer MEF2" pitchFamily="2" charset="0"/>
            </a:endParaRPr>
          </a:p>
          <a:p>
            <a:pPr algn="ctr">
              <a:lnSpc>
                <a:spcPct val="150000"/>
              </a:lnSpc>
              <a:buNone/>
            </a:pPr>
            <a:endParaRPr lang="km-KH" dirty="0" smtClean="0">
              <a:latin typeface="Khmer MEF2" pitchFamily="2" charset="0"/>
              <a:cs typeface="Khmer MEF2" pitchFamily="2" charset="0"/>
            </a:endParaRPr>
          </a:p>
          <a:p>
            <a:pPr algn="ctr">
              <a:lnSpc>
                <a:spcPct val="150000"/>
              </a:lnSpc>
              <a:buNone/>
            </a:pPr>
            <a:endParaRPr lang="km-KH" dirty="0" smtClean="0">
              <a:latin typeface="Khmer MEF2" pitchFamily="2" charset="0"/>
              <a:cs typeface="Khmer MEF2" pitchFamily="2" charset="0"/>
            </a:endParaRPr>
          </a:p>
          <a:p>
            <a:pPr algn="ctr">
              <a:lnSpc>
                <a:spcPct val="150000"/>
              </a:lnSpc>
              <a:buNone/>
            </a:pPr>
            <a:endParaRPr lang="km-KH" dirty="0" smtClean="0">
              <a:latin typeface="Khmer MEF2" pitchFamily="2" charset="0"/>
              <a:cs typeface="Khmer MEF2" pitchFamily="2" charset="0"/>
            </a:endParaRPr>
          </a:p>
          <a:p>
            <a:pPr algn="ctr">
              <a:lnSpc>
                <a:spcPct val="150000"/>
              </a:lnSpc>
              <a:buNone/>
            </a:pPr>
            <a:endParaRPr lang="km-KH" dirty="0" smtClean="0">
              <a:latin typeface="Khmer MEF2" pitchFamily="2" charset="0"/>
              <a:cs typeface="Khmer MEF2" pitchFamily="2" charset="0"/>
            </a:endParaRPr>
          </a:p>
          <a:p>
            <a:pPr algn="ctr">
              <a:lnSpc>
                <a:spcPct val="150000"/>
              </a:lnSpc>
              <a:buNone/>
            </a:pPr>
            <a:endParaRPr lang="km-KH" dirty="0" smtClean="0">
              <a:latin typeface="Khmer MEF2" pitchFamily="2" charset="0"/>
              <a:cs typeface="Khmer MEF2" pitchFamily="2" charset="0"/>
            </a:endParaRPr>
          </a:p>
          <a:p>
            <a:pPr>
              <a:lnSpc>
                <a:spcPct val="150000"/>
              </a:lnSpc>
              <a:buNone/>
            </a:pPr>
            <a:r>
              <a:rPr lang="km-KH" sz="2800" dirty="0" smtClean="0">
                <a:solidFill>
                  <a:srgbClr val="0070C0"/>
                </a:solidFill>
                <a:latin typeface="Khmer MEF2" pitchFamily="2" charset="0"/>
                <a:cs typeface="Khmer MEF2" pitchFamily="2" charset="0"/>
              </a:rPr>
              <a:t>រតនាគារថ្នាក់កណ្តាល                   </a:t>
            </a:r>
            <a:r>
              <a:rPr lang="km-KH" sz="2800" dirty="0" smtClean="0">
                <a:solidFill>
                  <a:srgbClr val="00B050"/>
                </a:solidFill>
                <a:latin typeface="Khmer MEF2" pitchFamily="2" charset="0"/>
                <a:cs typeface="Khmer MEF2" pitchFamily="2" charset="0"/>
              </a:rPr>
              <a:t>រតនាគាររាជធានី ខេត្ត</a:t>
            </a:r>
          </a:p>
          <a:p>
            <a:pPr algn="ctr">
              <a:lnSpc>
                <a:spcPct val="150000"/>
              </a:lnSpc>
              <a:buNone/>
            </a:pPr>
            <a:endParaRPr lang="km-KH" dirty="0" smtClean="0">
              <a:latin typeface="Khmer MEF2" pitchFamily="2" charset="0"/>
              <a:cs typeface="Khmer MEF2" pitchFamily="2" charset="0"/>
            </a:endParaRPr>
          </a:p>
          <a:p>
            <a:pPr algn="ctr">
              <a:lnSpc>
                <a:spcPct val="150000"/>
              </a:lnSpc>
              <a:buNone/>
            </a:pPr>
            <a:endParaRPr lang="km-KH" dirty="0" smtClean="0">
              <a:latin typeface="Khmer MEF2" pitchFamily="2" charset="0"/>
              <a:cs typeface="Khmer MEF2" pitchFamily="2" charset="0"/>
            </a:endParaRPr>
          </a:p>
          <a:p>
            <a:pPr algn="ctr">
              <a:lnSpc>
                <a:spcPct val="150000"/>
              </a:lnSpc>
              <a:buNone/>
            </a:pPr>
            <a:endParaRPr lang="km-KH" dirty="0" smtClean="0">
              <a:latin typeface="Khmer MEF2" pitchFamily="2" charset="0"/>
              <a:cs typeface="Khmer MEF2" pitchFamily="2" charset="0"/>
            </a:endParaRPr>
          </a:p>
          <a:p>
            <a:pPr algn="ctr">
              <a:lnSpc>
                <a:spcPct val="150000"/>
              </a:lnSpc>
              <a:buNone/>
            </a:pPr>
            <a:endParaRPr lang="km-KH" dirty="0" smtClean="0">
              <a:latin typeface="Khmer MEF2" pitchFamily="2" charset="0"/>
              <a:cs typeface="Khmer MEF2" pitchFamily="2" charset="0"/>
            </a:endParaRPr>
          </a:p>
          <a:p>
            <a:pPr algn="ctr">
              <a:lnSpc>
                <a:spcPct val="150000"/>
              </a:lnSpc>
              <a:buNone/>
            </a:pPr>
            <a:endParaRPr lang="km-KH" dirty="0" smtClean="0">
              <a:latin typeface="Khmer MEF2" pitchFamily="2" charset="0"/>
              <a:cs typeface="Khmer MEF2" pitchFamily="2" charset="0"/>
            </a:endParaRPr>
          </a:p>
          <a:p>
            <a:pPr>
              <a:lnSpc>
                <a:spcPct val="150000"/>
              </a:lnSpc>
              <a:buNone/>
            </a:pPr>
            <a:endParaRPr lang="km-KH" dirty="0" smtClean="0">
              <a:latin typeface="Khmer MEF2" pitchFamily="2" charset="0"/>
              <a:cs typeface="Khmer MEF2" pitchFamily="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514600" y="990600"/>
            <a:ext cx="3048000" cy="9144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m-KH" sz="3000" dirty="0" smtClean="0">
                <a:solidFill>
                  <a:schemeClr val="tx1"/>
                </a:solidFill>
                <a:latin typeface="Khmer MEF1" pitchFamily="2" charset="0"/>
                <a:cs typeface="Khmer MEF1" pitchFamily="2" charset="0"/>
              </a:rPr>
              <a:t>ថវិកា</a:t>
            </a:r>
            <a:endParaRPr lang="en-US" sz="3000" dirty="0" smtClean="0">
              <a:solidFill>
                <a:schemeClr val="tx1"/>
              </a:solidFill>
              <a:latin typeface="Khmer MEF1" pitchFamily="2" charset="0"/>
              <a:cs typeface="Khmer MEF1" pitchFamily="2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52400" y="2590800"/>
            <a:ext cx="3581400" cy="9906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m-KH" sz="3000" dirty="0" smtClean="0">
                <a:solidFill>
                  <a:srgbClr val="0070C0"/>
                </a:solidFill>
                <a:latin typeface="Khmer MEF1" pitchFamily="2" charset="0"/>
                <a:cs typeface="Khmer MEF1" pitchFamily="2" charset="0"/>
              </a:rPr>
              <a:t>ថវិការដ្ឋបាលថ្នាក់ជាតិ</a:t>
            </a:r>
            <a:endParaRPr lang="en-US" sz="3000" dirty="0" smtClean="0">
              <a:solidFill>
                <a:srgbClr val="0070C0"/>
              </a:solidFill>
              <a:latin typeface="Khmer MEF1" pitchFamily="2" charset="0"/>
              <a:cs typeface="Khmer MEF1" pitchFamily="2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114800" y="2590800"/>
            <a:ext cx="4876800" cy="9144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m-KH" sz="3000" dirty="0" smtClean="0">
                <a:solidFill>
                  <a:srgbClr val="00B050"/>
                </a:solidFill>
                <a:latin typeface="Khmer MEF1" pitchFamily="2" charset="0"/>
                <a:cs typeface="Khmer MEF1" pitchFamily="2" charset="0"/>
              </a:rPr>
              <a:t>ថវិការដ្ឋបាលថ្នាក់ក្រោមជាតិ</a:t>
            </a:r>
            <a:endParaRPr lang="en-US" sz="3000" dirty="0" smtClean="0">
              <a:solidFill>
                <a:srgbClr val="00B050"/>
              </a:solidFill>
              <a:latin typeface="Khmer MEF1" pitchFamily="2" charset="0"/>
              <a:cs typeface="Khmer MEF1" pitchFamily="2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239000" y="4343400"/>
            <a:ext cx="1828800" cy="11430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m-KH" sz="2400" dirty="0" smtClean="0">
                <a:solidFill>
                  <a:srgbClr val="00B050"/>
                </a:solidFill>
                <a:latin typeface="Khmer MEF1" pitchFamily="2" charset="0"/>
                <a:cs typeface="Khmer MEF1" pitchFamily="2" charset="0"/>
              </a:rPr>
              <a:t>ឃុំ សង្កាត់</a:t>
            </a:r>
            <a:endParaRPr lang="en-US" sz="2400" dirty="0" smtClean="0">
              <a:solidFill>
                <a:srgbClr val="00B050"/>
              </a:solidFill>
              <a:latin typeface="Khmer MEF1" pitchFamily="2" charset="0"/>
              <a:cs typeface="Khmer MEF1" pitchFamily="2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562600" y="4343400"/>
            <a:ext cx="1447800" cy="11430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m-KH" sz="2400" dirty="0" smtClean="0">
                <a:solidFill>
                  <a:srgbClr val="00B050"/>
                </a:solidFill>
                <a:latin typeface="Khmer MEF1" pitchFamily="2" charset="0"/>
                <a:cs typeface="Khmer MEF1" pitchFamily="2" charset="0"/>
              </a:rPr>
              <a:t>ក្រុង ស្រុក</a:t>
            </a:r>
          </a:p>
          <a:p>
            <a:pPr algn="ctr"/>
            <a:r>
              <a:rPr lang="km-KH" sz="2400" dirty="0" smtClean="0">
                <a:solidFill>
                  <a:srgbClr val="00B050"/>
                </a:solidFill>
                <a:latin typeface="Khmer MEF1" pitchFamily="2" charset="0"/>
                <a:cs typeface="Khmer MEF1" pitchFamily="2" charset="0"/>
              </a:rPr>
              <a:t>ខណ្ឌ</a:t>
            </a:r>
            <a:endParaRPr lang="en-US" sz="2400" dirty="0" smtClean="0">
              <a:solidFill>
                <a:srgbClr val="00B050"/>
              </a:solidFill>
              <a:latin typeface="Khmer MEF1" pitchFamily="2" charset="0"/>
              <a:cs typeface="Khmer MEF1" pitchFamily="2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962400" y="4343400"/>
            <a:ext cx="1371600" cy="11430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m-KH" sz="2400" dirty="0" smtClean="0">
                <a:solidFill>
                  <a:srgbClr val="00B050"/>
                </a:solidFill>
                <a:latin typeface="Khmer MEF1" pitchFamily="2" charset="0"/>
                <a:cs typeface="Khmer MEF1" pitchFamily="2" charset="0"/>
              </a:rPr>
              <a:t>រាជធានី</a:t>
            </a:r>
          </a:p>
          <a:p>
            <a:pPr algn="ctr"/>
            <a:r>
              <a:rPr lang="km-KH" sz="2400" dirty="0" smtClean="0">
                <a:solidFill>
                  <a:srgbClr val="00B050"/>
                </a:solidFill>
                <a:latin typeface="Khmer MEF1" pitchFamily="2" charset="0"/>
                <a:cs typeface="Khmer MEF1" pitchFamily="2" charset="0"/>
              </a:rPr>
              <a:t>ខេត្ត</a:t>
            </a:r>
            <a:endParaRPr lang="en-US" sz="2400" dirty="0" smtClean="0">
              <a:solidFill>
                <a:srgbClr val="00B050"/>
              </a:solidFill>
              <a:latin typeface="Khmer MEF1" pitchFamily="2" charset="0"/>
              <a:cs typeface="Khmer MEF1" pitchFamily="2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2362200" y="4343400"/>
            <a:ext cx="1371600" cy="11430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m-KH" sz="3000" dirty="0" smtClean="0">
                <a:solidFill>
                  <a:srgbClr val="00B050"/>
                </a:solidFill>
                <a:latin typeface="Khmer MEF1" pitchFamily="2" charset="0"/>
                <a:cs typeface="Khmer MEF1" pitchFamily="2" charset="0"/>
              </a:rPr>
              <a:t>មន្ទីរ</a:t>
            </a:r>
            <a:endParaRPr lang="en-US" sz="3000" dirty="0" smtClean="0">
              <a:solidFill>
                <a:srgbClr val="00B050"/>
              </a:solidFill>
              <a:latin typeface="Khmer MEF1" pitchFamily="2" charset="0"/>
              <a:cs typeface="Khmer MEF1" pitchFamily="2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28600" y="4343400"/>
            <a:ext cx="1371600" cy="11430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m-KH" sz="2400" dirty="0" smtClean="0">
                <a:solidFill>
                  <a:srgbClr val="0070C0"/>
                </a:solidFill>
                <a:latin typeface="Khmer MEF1" pitchFamily="2" charset="0"/>
                <a:cs typeface="Khmer MEF1" pitchFamily="2" charset="0"/>
              </a:rPr>
              <a:t>ក្រសួងស្ថាប័ន</a:t>
            </a:r>
            <a:endParaRPr lang="en-US" sz="2400" dirty="0" smtClean="0">
              <a:solidFill>
                <a:srgbClr val="0070C0"/>
              </a:solidFill>
              <a:latin typeface="Khmer MEF1" pitchFamily="2" charset="0"/>
              <a:cs typeface="Khmer MEF1" pitchFamily="2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1524000" y="2209800"/>
            <a:ext cx="4876800" cy="1588"/>
          </a:xfrm>
          <a:prstGeom prst="line">
            <a:avLst/>
          </a:prstGeom>
          <a:ln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1371600" y="2362200"/>
            <a:ext cx="304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>
            <a:off x="6247606" y="2361406"/>
            <a:ext cx="304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8" idx="2"/>
          </p:cNvCxnSpPr>
          <p:nvPr/>
        </p:nvCxnSpPr>
        <p:spPr>
          <a:xfrm rot="5400000">
            <a:off x="3886200" y="2057400"/>
            <a:ext cx="3048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838200" y="3962400"/>
            <a:ext cx="22860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>
            <a:off x="2971006" y="4114006"/>
            <a:ext cx="304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686594" y="4114006"/>
            <a:ext cx="304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5400000">
            <a:off x="1867694" y="3771106"/>
            <a:ext cx="3810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572000" y="3962400"/>
            <a:ext cx="3505200" cy="1588"/>
          </a:xfrm>
          <a:prstGeom prst="line">
            <a:avLst/>
          </a:prstGeom>
          <a:ln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5400000">
            <a:off x="4418806" y="4114006"/>
            <a:ext cx="304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5400000">
            <a:off x="6095206" y="4114006"/>
            <a:ext cx="304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5400000">
            <a:off x="7924006" y="4114006"/>
            <a:ext cx="304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5400000">
            <a:off x="6019800" y="3733800"/>
            <a:ext cx="4572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85800"/>
            <a:ext cx="8229600" cy="3048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839200" cy="6172200"/>
          </a:xfrm>
        </p:spPr>
        <p:txBody>
          <a:bodyPr>
            <a:normAutofit/>
          </a:bodyPr>
          <a:lstStyle/>
          <a:p>
            <a:pPr marL="0" lv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ទិន្នានុប្បវត្តិទូទៅ និងសៀវភៅធំនីមួយៗត្រូវបានបូក</a:t>
            </a: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 សរុប នៅដំណាច់ខែនីមួយៗសម្រាប់ រៀបចំតារាង  </a:t>
            </a: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 តុល្យភាពគណនីរជ្ជទេយ្យបុរេប្រទានប្រចាំខែ។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សរុបតួលេខខាងឥណពន្ធនៃទិន្នានុប្បវត្តិទូទៅ ត្រូវស្មើ</a:t>
            </a: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 នឹងសរុបតួលេខខាងឥណពន្ធនៃ គ្រប់សៀវភៅធំ។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សរុបតួលេខខាងឥណទាននៃទិន្នានុប្បវត្តិទូទៅ ត្រូវស្មើ</a:t>
            </a: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 នឹងសរុបតួលេខខាងឥណទាននៃ គ្រប់សៀវភៅធំ។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0"/>
            <a:ext cx="8229600" cy="3048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553200"/>
          </a:xfrm>
        </p:spPr>
        <p:txBody>
          <a:bodyPr>
            <a:normAutofit fontScale="92500" lnSpcReduction="20000"/>
          </a:bodyPr>
          <a:lstStyle/>
          <a:p>
            <a:pPr marL="0" lv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រជ្ជទេយ្យករបុរេប្រទាន ត្រូវបង្កើតបញ្ជីបេឡាសាច់ប្រាក់នៅក្នុងដៃ និបញ្ជីបេឡាសាច់ ប្រាក់នៅធនាគារ ដាច់ដោយឡែកពីគ្នា។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បញ្ជីបេឡាសាច់ប្រាក់នៅក្នុងដៃត្រូវបូកសរុបនៅដំណាច់ខែនីមួយៗ។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ចំនួនសាច់ប្រាក់សល់នៅក្នុងបញ្ជីបេឡាសាច់ប្រាក់នៅក្នុងដៃ​ ត្រូវផ្គូផ្គងជាមួយសាច់ប្រាក់​ជាក់ស្តែង និងជាមួយសមតុល្យគណនីបេឡាសាច់ប្រាក់នៅក្នុងដៃ (លេខ​១៣០១.២ )។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បញ្ជីបេឡាសាច់ប្រាក់នៅធនាគារត្រូវបូកសរុបនៅដំណាច់ខែនីមួយៗ។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85800"/>
            <a:ext cx="8229600" cy="3048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"/>
            <a:ext cx="9144000" cy="6705600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2" pitchFamily="2" charset="0"/>
                <a:cs typeface="Khmer MEF2" pitchFamily="2" charset="0"/>
              </a:rPr>
              <a:t>៩. ការត្រួតពិនិត្យលើភារកិច្ចរបស់រជ្ជទេយ្យករបុរេប្រទាន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គណនេយ្យករសាធារណៈអាចធ្វើការត្រួតពិនិត្យ ឬផ្ទៀង ផ្ទាត់នៅនឹងកន្លែងដោយផ្ទាល់ លើការងារគ្រប់គ្រងរបស់ រជ្ជទេយ្យករបុរេប្រទាន។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ការត្រួតពិនិត្យត្រូវប្រព្រឹត្តទៅ ដោយមិនបានប្រាប់ឱ្យដឹងមុន។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គណនេយ្យករសារធារណៈអាចចាត់តាំងភ្នាក់ងារនៅក្រោមឱវាទដើម្បីធ្វើការត្រួតពិនិត្យផ្ទាល់នៅនឹងកន្លែង។ ភា្នក់ងារនេះត្រូវមានលិខិតឧទេ្ទសនាម ឬលិខិតបញ្ជារបេសកកម្មត្រឹមត្រូវ។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ការត្រួតពិនិត្យរបស់គណនេយ្យករសាធារណៈ ត្រូវធ្វើយ៉ាងតិចបំផុត១ឆ្នាំម្តង។</a:t>
            </a:r>
            <a:endParaRPr lang="en-US" dirty="0">
              <a:latin typeface="Khmer MEF1" pitchFamily="2" charset="0"/>
              <a:cs typeface="Khmer MEF1" pitchFamily="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838200"/>
            <a:ext cx="8229600" cy="3048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839200" cy="6477000"/>
          </a:xfrm>
        </p:spPr>
        <p:txBody>
          <a:bodyPr/>
          <a:lstStyle/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2" pitchFamily="2" charset="0"/>
                <a:cs typeface="Khmer MEF2" pitchFamily="2" charset="0"/>
              </a:rPr>
              <a:t>១០. ការទទួលខុសត្រូវរបស់រជ្ជទេយ្យករបុរេប្រទាន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	រជ្ជទេយ្យករបុរេប្រទាននិងរជ្ជទេយ្យករបុរេប្រទានរង ត្រូវទទួលខុសត្រូវផ្ទាល់ខ្លួនផ្នែករដ្ឋបាល ផ្នែករដ្ឋប្បវេណី ផ្នែកព្រហ្មទណ្ឌ និងជាប្រាក់កាស ចំពោះការទុកដាក់ថែរក្សាមូលនិធិ ដែលខ្លួនបានទទួល បានចំណាយ និងការទុកដាក់ថែរក្សាលិខិតយុត្តិការ ព្រមទាំងការកាន់កាប់បញ្ជីគណនេយ្យនៃកិច្ចប្រតិបត្តិការ។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14400"/>
            <a:ext cx="8229600" cy="3048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8534400" cy="4144963"/>
          </a:xfrm>
        </p:spPr>
        <p:txBody>
          <a:bodyPr/>
          <a:lstStyle/>
          <a:p>
            <a:pPr algn="ctr">
              <a:buNone/>
            </a:pPr>
            <a:r>
              <a:rPr lang="km-KH" sz="7200" dirty="0" smtClean="0">
                <a:latin typeface="Khmer MEF2" pitchFamily="2" charset="0"/>
                <a:cs typeface="Khmer MEF2" pitchFamily="2" charset="0"/>
              </a:rPr>
              <a:t>សូមអរគុណ !</a:t>
            </a:r>
          </a:p>
          <a:p>
            <a:pPr algn="ctr">
              <a:buNone/>
            </a:pPr>
            <a:r>
              <a:rPr lang="km-KH" sz="1800" dirty="0" smtClean="0">
                <a:latin typeface="Khmer MEF2" pitchFamily="2" charset="0"/>
                <a:cs typeface="Khmer MEF2" pitchFamily="2" charset="0"/>
              </a:rPr>
              <a:t>ចំពោះការយកចិត្តទុកដាក់ស្តាប់របស់ ឯកឧត្តម លោកជំទាវ លោក លោកស្រី អ្នកនាងកញ្ញា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57200"/>
            <a:ext cx="8229600" cy="2286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"/>
            <a:ext cx="8763000" cy="65532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sz="2800" b="1" dirty="0" smtClean="0">
                <a:latin typeface="Khmer MEF1" pitchFamily="2" charset="0"/>
                <a:cs typeface="Khmer MEF1" pitchFamily="2" charset="0"/>
              </a:rPr>
              <a:t>២. គណនីដែលកាន់កាប់ដោយគណនេយ្យករ រតនាគារសម្រាប់ចុះកិច្ចបញ្ជិកាគណនេយ្យរបស់ រដ្ឋបាលថ្នាក់ជាតិមាន៖</a:t>
            </a:r>
            <a:endParaRPr lang="en-US" sz="2800" b="1" dirty="0" smtClean="0">
              <a:latin typeface="Khmer MEF1" pitchFamily="2" charset="0"/>
              <a:cs typeface="Khmer MEF1" pitchFamily="2" charset="0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km-KH" sz="2800" dirty="0" smtClean="0">
                <a:latin typeface="Khmer MEF1" pitchFamily="2" charset="0"/>
                <a:cs typeface="Khmer MEF1" pitchFamily="2" charset="0"/>
              </a:rPr>
              <a:t>គណនី ធនាគារ (លេខ ១១០១,១១០៥ និង ១១០៦ )</a:t>
            </a:r>
            <a:endParaRPr lang="en-US" sz="2800" dirty="0" smtClean="0">
              <a:latin typeface="Khmer MEF1" pitchFamily="2" charset="0"/>
              <a:cs typeface="Khmer MEF1" pitchFamily="2" charset="0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km-KH" sz="2800" dirty="0" smtClean="0">
                <a:latin typeface="Khmer MEF1" pitchFamily="2" charset="0"/>
                <a:cs typeface="Khmer MEF1" pitchFamily="2" charset="0"/>
              </a:rPr>
              <a:t>គណនី បេឡាសាច់ប្រាក់ (លេខ ១៣០១ ) </a:t>
            </a:r>
            <a:endParaRPr lang="en-US" sz="2800" dirty="0" smtClean="0">
              <a:latin typeface="Khmer MEF1" pitchFamily="2" charset="0"/>
              <a:cs typeface="Khmer MEF1" pitchFamily="2" charset="0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km-KH" sz="2800" dirty="0" smtClean="0">
                <a:latin typeface="Khmer MEF1" pitchFamily="2" charset="0"/>
                <a:cs typeface="Khmer MEF1" pitchFamily="2" charset="0"/>
              </a:rPr>
              <a:t>គណនី មូលប្បទានប័ត្របានបោះផ្សាយ (លេខ ១១១៧ )</a:t>
            </a:r>
            <a:endParaRPr lang="en-US" sz="2800" dirty="0" smtClean="0">
              <a:latin typeface="Khmer MEF1" pitchFamily="2" charset="0"/>
              <a:cs typeface="Khmer MEF1" pitchFamily="2" charset="0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km-KH" sz="2800" dirty="0" smtClean="0">
                <a:latin typeface="Khmer MEF1" pitchFamily="2" charset="0"/>
                <a:cs typeface="Khmer MEF1" pitchFamily="2" charset="0"/>
              </a:rPr>
              <a:t>គណនី រជ្ជទេយ្យករបុរេប្រទាន ថវិកាមិនមែនកម្មវិធី (លេខ </a:t>
            </a:r>
            <a:endParaRPr lang="en-US" sz="2800" dirty="0" smtClean="0">
              <a:latin typeface="Khmer MEF1" pitchFamily="2" charset="0"/>
              <a:cs typeface="Khmer MEF1" pitchFamily="2" charset="0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800" dirty="0" smtClean="0">
                <a:latin typeface="Khmer MEF1" pitchFamily="2" charset="0"/>
                <a:cs typeface="Khmer MEF1" pitchFamily="2" charset="0"/>
              </a:rPr>
              <a:t>   </a:t>
            </a:r>
            <a:r>
              <a:rPr lang="km-KH" sz="2800" dirty="0" smtClean="0">
                <a:latin typeface="Khmer MEF1" pitchFamily="2" charset="0"/>
                <a:cs typeface="Khmer MEF1" pitchFamily="2" charset="0"/>
              </a:rPr>
              <a:t>១៤០១ )</a:t>
            </a:r>
            <a:endParaRPr lang="en-US" sz="2800" dirty="0" smtClean="0">
              <a:latin typeface="Khmer MEF1" pitchFamily="2" charset="0"/>
              <a:cs typeface="Khmer MEF1" pitchFamily="2" charset="0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km-KH" sz="2800" dirty="0" smtClean="0">
                <a:latin typeface="Khmer MEF1" pitchFamily="2" charset="0"/>
                <a:cs typeface="Khmer MEF1" pitchFamily="2" charset="0"/>
              </a:rPr>
              <a:t>គណនី រជ្ជទេយ្យករបុរេប្រទាន ថវិកាកម្មវិធី (លេខ ១៤០២ )</a:t>
            </a:r>
            <a:endParaRPr lang="en-US" sz="2800" dirty="0" smtClean="0">
              <a:latin typeface="Khmer MEF1" pitchFamily="2" charset="0"/>
              <a:cs typeface="Khmer MEF1" pitchFamily="2" charset="0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km-KH" sz="2800" dirty="0" smtClean="0">
                <a:latin typeface="Khmer MEF1" pitchFamily="2" charset="0"/>
                <a:cs typeface="Khmer MEF1" pitchFamily="2" charset="0"/>
              </a:rPr>
              <a:t>គណនី ចំណាយថវិកា (ជំពូក៦០,៦១,៦២,៦៤និង៦៥)ដែល</a:t>
            </a:r>
            <a:endParaRPr lang="en-US" sz="2800" dirty="0" smtClean="0">
              <a:latin typeface="Khmer MEF1" pitchFamily="2" charset="0"/>
              <a:cs typeface="Khmer MEF1" pitchFamily="2" charset="0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800" dirty="0" smtClean="0">
                <a:latin typeface="Khmer MEF1" pitchFamily="2" charset="0"/>
                <a:cs typeface="Khmer MEF1" pitchFamily="2" charset="0"/>
              </a:rPr>
              <a:t>  </a:t>
            </a:r>
            <a:r>
              <a:rPr lang="km-KH" sz="2800" dirty="0" smtClean="0">
                <a:latin typeface="Khmer MEF1" pitchFamily="2" charset="0"/>
                <a:cs typeface="Khmer MEF1" pitchFamily="2" charset="0"/>
              </a:rPr>
              <a:t>ជ្រើសរើសយកមកបង្កើត រជ្ជទេយ្យ បុរេប្រទាន។</a:t>
            </a:r>
            <a:endParaRPr lang="en-US" sz="2800" dirty="0" smtClean="0">
              <a:latin typeface="Khmer MEF1" pitchFamily="2" charset="0"/>
              <a:cs typeface="Khmer MEF1" pitchFamily="2" charset="0"/>
            </a:endParaRPr>
          </a:p>
          <a:p>
            <a:pPr>
              <a:buNone/>
            </a:pPr>
            <a:endParaRPr lang="en-US" sz="2800" dirty="0" smtClean="0">
              <a:latin typeface="Khmer MEF1" pitchFamily="2" charset="0"/>
              <a:cs typeface="Khmer MEF1" pitchFamily="2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09600"/>
            <a:ext cx="8229600" cy="3048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991600" cy="65532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sz="3000" b="1" dirty="0" smtClean="0">
                <a:latin typeface="Khmer MEF1" pitchFamily="2" charset="0"/>
                <a:cs typeface="Khmer MEF1" pitchFamily="2" charset="0"/>
              </a:rPr>
              <a:t>៣. គណនីដែលកាន់កាប់ដោយរជ្ជទេយ្យករបុរេប្រទាន សម្រាប់ចុះកិច្ចបញ្ជិកាគណនេយ្យ រជ្ជទេយ្យបុរេប្រទានមាន៖</a:t>
            </a:r>
            <a:endParaRPr lang="en-US" sz="3000" b="1" dirty="0" smtClean="0">
              <a:latin typeface="Khmer MEF1" pitchFamily="2" charset="0"/>
              <a:cs typeface="Khmer MEF1" pitchFamily="2" charset="0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3000" dirty="0" smtClean="0">
                <a:latin typeface="Khmer MEF1" pitchFamily="2" charset="0"/>
                <a:cs typeface="Khmer MEF1" pitchFamily="2" charset="0"/>
              </a:rPr>
              <a:t> </a:t>
            </a:r>
            <a:r>
              <a:rPr lang="km-KH" sz="3000" dirty="0" smtClean="0">
                <a:latin typeface="Khmer MEF1" pitchFamily="2" charset="0"/>
                <a:cs typeface="Khmer MEF1" pitchFamily="2" charset="0"/>
              </a:rPr>
              <a:t>គណនី បុរេប្រទានពីរតនាគារ (លេខ ១១១៨ )ប្រើសម្រាប់</a:t>
            </a:r>
            <a:r>
              <a:rPr lang="en-US" sz="3000" dirty="0" smtClean="0">
                <a:latin typeface="Khmer MEF1" pitchFamily="2" charset="0"/>
                <a:cs typeface="Khmer MEF1" pitchFamily="2" charset="0"/>
              </a:rPr>
              <a:t> </a:t>
            </a: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3000" dirty="0" smtClean="0">
                <a:latin typeface="Khmer MEF1" pitchFamily="2" charset="0"/>
                <a:cs typeface="Khmer MEF1" pitchFamily="2" charset="0"/>
              </a:rPr>
              <a:t>   </a:t>
            </a:r>
            <a:r>
              <a:rPr lang="km-KH" sz="3000" dirty="0" smtClean="0">
                <a:latin typeface="Khmer MEF1" pitchFamily="2" charset="0"/>
                <a:cs typeface="Khmer MEF1" pitchFamily="2" charset="0"/>
              </a:rPr>
              <a:t>កត់ត្រាចំនួនទឹកប្រាក់បុរេប្រទាន ដែលបានទទួលពី</a:t>
            </a:r>
            <a:endParaRPr lang="en-US" sz="3000" dirty="0" smtClean="0">
              <a:latin typeface="Khmer MEF1" pitchFamily="2" charset="0"/>
              <a:cs typeface="Khmer MEF1" pitchFamily="2" charset="0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3000" dirty="0" smtClean="0">
                <a:latin typeface="Khmer MEF1" pitchFamily="2" charset="0"/>
                <a:cs typeface="Khmer MEF1" pitchFamily="2" charset="0"/>
              </a:rPr>
              <a:t>   </a:t>
            </a:r>
            <a:r>
              <a:rPr lang="km-KH" sz="3000" dirty="0" smtClean="0">
                <a:latin typeface="Khmer MEF1" pitchFamily="2" charset="0"/>
                <a:cs typeface="Khmer MEF1" pitchFamily="2" charset="0"/>
              </a:rPr>
              <a:t>គណនេយ្យកររតនាគារ ហើយរង់ចាំការទូទាត់</a:t>
            </a:r>
            <a:endParaRPr lang="en-US" sz="3000" dirty="0" smtClean="0">
              <a:latin typeface="Khmer MEF1" pitchFamily="2" charset="0"/>
              <a:cs typeface="Khmer MEF1" pitchFamily="2" charset="0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3000" dirty="0" smtClean="0">
                <a:latin typeface="Khmer MEF1" pitchFamily="2" charset="0"/>
                <a:cs typeface="Khmer MEF1" pitchFamily="2" charset="0"/>
              </a:rPr>
              <a:t> </a:t>
            </a:r>
            <a:r>
              <a:rPr lang="km-KH" sz="3000" dirty="0" smtClean="0">
                <a:latin typeface="Khmer MEF1" pitchFamily="2" charset="0"/>
                <a:cs typeface="Khmer MEF1" pitchFamily="2" charset="0"/>
              </a:rPr>
              <a:t>គណនី មូលប្បទានប័ត្រធ្វើបេឡានិច្ឆ័យ (លេខ១១១៦ ) </a:t>
            </a:r>
            <a:endParaRPr lang="en-US" sz="3000" dirty="0" smtClean="0">
              <a:latin typeface="Khmer MEF1" pitchFamily="2" charset="0"/>
              <a:cs typeface="Khmer MEF1" pitchFamily="2" charset="0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3000" dirty="0" smtClean="0">
                <a:latin typeface="Khmer MEF1" pitchFamily="2" charset="0"/>
                <a:cs typeface="Khmer MEF1" pitchFamily="2" charset="0"/>
              </a:rPr>
              <a:t>    </a:t>
            </a:r>
            <a:r>
              <a:rPr lang="km-KH" sz="3000" dirty="0" smtClean="0">
                <a:latin typeface="Khmer MEF1" pitchFamily="2" charset="0"/>
                <a:cs typeface="Khmer MEF1" pitchFamily="2" charset="0"/>
              </a:rPr>
              <a:t>ប្រើសម្រាប់កត់ត្រាចំនួនទឹកប្រាក់នៃ មូលប្បទានបត្រ ដែល</a:t>
            </a:r>
            <a:endParaRPr lang="en-US" sz="3000" dirty="0" smtClean="0">
              <a:latin typeface="Khmer MEF1" pitchFamily="2" charset="0"/>
              <a:cs typeface="Khmer MEF1" pitchFamily="2" charset="0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3000" dirty="0" smtClean="0">
                <a:latin typeface="Khmer MEF1" pitchFamily="2" charset="0"/>
                <a:cs typeface="Khmer MEF1" pitchFamily="2" charset="0"/>
              </a:rPr>
              <a:t>    </a:t>
            </a:r>
            <a:r>
              <a:rPr lang="km-KH" sz="3000" dirty="0" smtClean="0">
                <a:latin typeface="Khmer MEF1" pitchFamily="2" charset="0"/>
                <a:cs typeface="Khmer MEF1" pitchFamily="2" charset="0"/>
              </a:rPr>
              <a:t>បានទទួលពីគណនេយ្យកររតនាគារ ហើយរង់ចាំការទូទាត់</a:t>
            </a:r>
            <a:endParaRPr lang="en-US" sz="3000" dirty="0" smtClean="0">
              <a:latin typeface="Khmer MEF1" pitchFamily="2" charset="0"/>
              <a:cs typeface="Khmer MEF1" pitchFamily="2" charset="0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3000" dirty="0" smtClean="0">
                <a:latin typeface="Khmer MEF1" pitchFamily="2" charset="0"/>
                <a:cs typeface="Khmer MEF1" pitchFamily="2" charset="0"/>
              </a:rPr>
              <a:t>    </a:t>
            </a:r>
            <a:r>
              <a:rPr lang="km-KH" sz="3000" dirty="0" smtClean="0">
                <a:latin typeface="Khmer MEF1" pitchFamily="2" charset="0"/>
                <a:cs typeface="Khmer MEF1" pitchFamily="2" charset="0"/>
              </a:rPr>
              <a:t>ធនាគារ</a:t>
            </a:r>
            <a:endParaRPr lang="en-US" sz="3000" dirty="0" smtClean="0">
              <a:latin typeface="Khmer MEF1" pitchFamily="2" charset="0"/>
              <a:cs typeface="Khmer MEF1" pitchFamily="2" charset="0"/>
            </a:endParaRPr>
          </a:p>
          <a:p>
            <a:pPr>
              <a:buNone/>
            </a:pPr>
            <a:endParaRPr lang="en-US" sz="2800" dirty="0" smtClean="0">
              <a:latin typeface="Khmer MEF1" pitchFamily="2" charset="0"/>
              <a:cs typeface="Khmer MEF1" pitchFamily="2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57200"/>
            <a:ext cx="8229600" cy="2286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"/>
            <a:ext cx="9144000" cy="6553200"/>
          </a:xfrm>
        </p:spPr>
        <p:txBody>
          <a:bodyPr>
            <a:normAutofit fontScale="85000" lnSpcReduction="20000"/>
          </a:bodyPr>
          <a:lstStyle/>
          <a:p>
            <a:pPr marL="0" lvl="0" indent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dirty="0" smtClean="0">
                <a:latin typeface="Khmer MEF1" pitchFamily="2" charset="0"/>
                <a:cs typeface="Khmer MEF1" pitchFamily="2" charset="0"/>
              </a:rPr>
              <a:t> 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គណនី បេឡាសាច់ប្រាក់ (លេខ ១៣០១ ) ប្រើសម្រាប់កត់ត្រាចំនួន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dirty="0" smtClean="0">
                <a:latin typeface="Khmer MEF1" pitchFamily="2" charset="0"/>
                <a:cs typeface="Khmer MEF1" pitchFamily="2" charset="0"/>
              </a:rPr>
              <a:t>   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សាច់ប្រាក់ចំណូល ចំណាយប្រចាំថ្ងៃ។ គណនីលេខ​១៣០១ ចែកជា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dirty="0" smtClean="0">
                <a:latin typeface="Khmer MEF1" pitchFamily="2" charset="0"/>
                <a:cs typeface="Khmer MEF1" pitchFamily="2" charset="0"/>
              </a:rPr>
              <a:t>   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អនុគណនី៖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dirty="0" smtClean="0">
                <a:latin typeface="Khmer MEF1" pitchFamily="2" charset="0"/>
                <a:cs typeface="Khmer MEF1" pitchFamily="2" charset="0"/>
              </a:rPr>
              <a:t>              - 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បេឡាសាច់ប្រាក់នៅធនាគារ (លេខ ១៣០១.១ )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dirty="0" smtClean="0">
                <a:latin typeface="Khmer MEF1" pitchFamily="2" charset="0"/>
                <a:cs typeface="Khmer MEF1" pitchFamily="2" charset="0"/>
              </a:rPr>
              <a:t>              - 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បេឡាសាច់ប្រាក់នៅក្នុងដៃ (លេខ ១៣០១.២ )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dirty="0" smtClean="0">
                <a:latin typeface="Khmer MEF1" pitchFamily="2" charset="0"/>
                <a:cs typeface="Khmer MEF1" pitchFamily="2" charset="0"/>
              </a:rPr>
              <a:t> 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គណនី ចំណាយមុនធ្វើអាណត្តិកិច្ច (លេខ ១៥០៥ ) ប្រើសម្រាប់កត់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dirty="0" smtClean="0">
                <a:latin typeface="Khmer MEF1" pitchFamily="2" charset="0"/>
                <a:cs typeface="Khmer MEF1" pitchFamily="2" charset="0"/>
              </a:rPr>
              <a:t>  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ត្រាចំនួនទឹកប្រាក់ដែលបានចំណាយមុនការបោះផ្សាយអាណត្តិនិយ័ត</a:t>
            </a:r>
            <a:r>
              <a:rPr lang="en-US" dirty="0" smtClean="0">
                <a:latin typeface="Khmer MEF1" pitchFamily="2" charset="0"/>
                <a:cs typeface="Khmer MEF1" pitchFamily="2" charset="0"/>
              </a:rPr>
              <a:t> </a:t>
            </a: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dirty="0" smtClean="0">
                <a:latin typeface="Khmer MEF1" pitchFamily="2" charset="0"/>
                <a:cs typeface="Khmer MEF1" pitchFamily="2" charset="0"/>
              </a:rPr>
              <a:t>  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កម្ម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dirty="0" smtClean="0">
                <a:latin typeface="Khmer MEF1" pitchFamily="2" charset="0"/>
                <a:cs typeface="Khmer MEF1" pitchFamily="2" charset="0"/>
              </a:rPr>
              <a:t> 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គណនី លិខិត្តយុត្តិការចំណាយបានបញ្ជូន (លេខ ១៥០៧ ) ប្រើ</a:t>
            </a:r>
            <a:r>
              <a:rPr lang="en-US" dirty="0" smtClean="0">
                <a:latin typeface="Khmer MEF1" pitchFamily="2" charset="0"/>
                <a:cs typeface="Khmer MEF1" pitchFamily="2" charset="0"/>
              </a:rPr>
              <a:t>   </a:t>
            </a: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dirty="0" smtClean="0">
                <a:latin typeface="Khmer MEF1" pitchFamily="2" charset="0"/>
                <a:cs typeface="Khmer MEF1" pitchFamily="2" charset="0"/>
              </a:rPr>
              <a:t>   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សម្រាប់កត់ត្រាចំនួនទឹក ប្រាក់សរុបនៃលិខិតយុត្តិការចំណាយដែល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dirty="0" smtClean="0">
                <a:latin typeface="Khmer MEF1" pitchFamily="2" charset="0"/>
                <a:cs typeface="Khmer MEF1" pitchFamily="2" charset="0"/>
              </a:rPr>
              <a:t>   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បានភ្ជាប់តាមអាណត្តិនិយ័តកម្ម និងបានបញ្ជូនទៅរតនាគាររង់ចាំការ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dirty="0" smtClean="0">
                <a:latin typeface="Khmer MEF1" pitchFamily="2" charset="0"/>
                <a:cs typeface="Khmer MEF1" pitchFamily="2" charset="0"/>
              </a:rPr>
              <a:t>   </a:t>
            </a:r>
            <a:r>
              <a:rPr lang="km-KH" dirty="0" smtClean="0">
                <a:latin typeface="Khmer MEF1" pitchFamily="2" charset="0"/>
                <a:cs typeface="Khmer MEF1" pitchFamily="2" charset="0"/>
              </a:rPr>
              <a:t>ទូទាត់។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en-US" dirty="0">
              <a:latin typeface="Khmer MEF1" pitchFamily="2" charset="0"/>
              <a:cs typeface="Khmer MEF1" pitchFamily="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838200"/>
            <a:ext cx="8229600" cy="3048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305800" cy="5562600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b="1" dirty="0" smtClean="0">
                <a:latin typeface="Khmer MEF1" pitchFamily="2" charset="0"/>
                <a:cs typeface="Khmer MEF1" pitchFamily="2" charset="0"/>
              </a:rPr>
              <a:t>៤. បញ្ជីគណនេយ្យរបស់រជ្ជទេយ្យករបុរេប្រទានមាន៖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បញ្ជីបេឡាសាច់ប្រាក់នៅធនាគារ (គំរូ ០១ )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បញ្ជីបេឡាសាច់ប្រាក់នៅក្នុងដៃ (គំរូ ០២ )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ទិន្នានុប្បវត្តិទូទៅ-សៀវភៅធំ (គំរូ ០៣ )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43000"/>
            <a:ext cx="8229600" cy="5334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839200" cy="6477000"/>
          </a:xfrm>
        </p:spPr>
        <p:txBody>
          <a:bodyPr>
            <a:normAutofit lnSpcReduction="10000"/>
          </a:bodyPr>
          <a:lstStyle/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b="1" dirty="0" smtClean="0">
                <a:latin typeface="Khmer MEF1" pitchFamily="2" charset="0"/>
                <a:cs typeface="Khmer MEF1" pitchFamily="2" charset="0"/>
              </a:rPr>
              <a:t>៥. លិខិតយុត្តិការរបស់រជ្ជទេយ្យករបុរេប្រទានមាន៖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ប័ណ្ណដកឥណទានរជ្ជទេយ្យបុរេប្រទាន (គំរូ ០៤ )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ប័ណ្ណចំណូល (គំរូ ០៥​ )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ប័ណ្ណចំណាយ (គំរូ​ ០៦ )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សលាកបត្រចុះលេខនា (គំរូ ០៧ )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លិខិតស្នើសុំគោលការណ៍ចំណាយ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អាណត្តិបើកប្រាក់ ដីកាអមបញ្ចេញអាណត្តិបើកប្រាក់ </a:t>
            </a: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  និងដីការអមលិខិតយុត្តិការដោយ មានភ្ជាប់សក្ខីបត្រ</a:t>
            </a: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  ចំណាយ។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90600"/>
            <a:ext cx="8229600" cy="2286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"/>
            <a:ext cx="9144000" cy="6705600"/>
          </a:xfrm>
        </p:spPr>
        <p:txBody>
          <a:bodyPr>
            <a:normAutofit fontScale="92500" lnSpcReduction="20000"/>
          </a:bodyPr>
          <a:lstStyle/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b="1" dirty="0" smtClean="0">
                <a:latin typeface="Khmer MEF1" pitchFamily="2" charset="0"/>
                <a:cs typeface="Khmer MEF1" pitchFamily="2" charset="0"/>
              </a:rPr>
              <a:t>៦. របាយកាណ៍គណនេយ្យរបស់គណនេយ្យករបុរេប្រទាន៖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តារាងតុល្យភាពគណនីរជ្ជទេយ្យបុរេប្រទាន (គំរូ ០៨ )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endParaRPr lang="km-KH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៧.</a:t>
            </a:r>
            <a:r>
              <a:rPr lang="km-KH" b="1" dirty="0" smtClean="0">
                <a:latin typeface="Khmer MEF1" pitchFamily="2" charset="0"/>
                <a:cs typeface="Khmer MEF1" pitchFamily="2" charset="0"/>
              </a:rPr>
              <a:t> ប្រត្តិបត្តិការចំណូល ចំណាយរបស់រជ្ជទេយ្យករបុរេប្រទាន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    ៧.១ ការបើកផ្តល់ប្រាក់ជូនរជ្ជទេយ្យករបុរេប្រទាន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km-KH" dirty="0" smtClean="0">
                <a:latin typeface="Khmer MEF1" pitchFamily="2" charset="0"/>
                <a:cs typeface="Khmer MEF1" pitchFamily="2" charset="0"/>
              </a:rPr>
              <a:t>	បន្ទាប់ពីមានប្រកាសស្តីពីការតែងតាំងរជ្ជទេយ្យករបុរេប្រទាន និងរជ្ជទេយ្យករបុរេប្រទានរងត្រូវបំពេញបែបបទ សុំបើកគណនីរជ្ជទេយ្យករបុរេប្រទាននៅរតនាគារកណ្តាល (សម្រាប់ ថវិការបស់ក្រសួង ស្ថាប័ន អង្គភាពថ្នាក់កណ្តាល) ឬរតនាគាររាជធានី ខេត្ត ដែលពាក់ព័ន្ធ (សម្រាប់មន្ទីរជំនាញ អង្គភាពតាមរាជធានី ខេត្ត )។</a:t>
            </a: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>
              <a:buNone/>
            </a:pPr>
            <a:endParaRPr lang="en-US" dirty="0" smtClean="0">
              <a:latin typeface="Khmer MEF1" pitchFamily="2" charset="0"/>
              <a:cs typeface="Khmer MEF1" pitchFamily="2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33D6-84A6-4ED2-A7A8-2B2F35AD71B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1930</TotalTime>
  <Words>2393</Words>
  <Application>Microsoft Office PowerPoint</Application>
  <PresentationFormat>On-screen Show (4:3)</PresentationFormat>
  <Paragraphs>279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Calibri</vt:lpstr>
      <vt:lpstr>Khmer MEF1</vt:lpstr>
      <vt:lpstr>Khmer MEF2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u7</dc:creator>
  <cp:lastModifiedBy>MEF</cp:lastModifiedBy>
  <cp:revision>122</cp:revision>
  <cp:lastPrinted>2016-08-03T03:11:46Z</cp:lastPrinted>
  <dcterms:created xsi:type="dcterms:W3CDTF">2016-07-04T10:00:39Z</dcterms:created>
  <dcterms:modified xsi:type="dcterms:W3CDTF">2016-08-03T03:53:02Z</dcterms:modified>
</cp:coreProperties>
</file>