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6" r:id="rId1"/>
    <p:sldMasterId id="2147484088" r:id="rId2"/>
    <p:sldMasterId id="2147484100" r:id="rId3"/>
    <p:sldMasterId id="2147484112" r:id="rId4"/>
    <p:sldMasterId id="2147484136" r:id="rId5"/>
    <p:sldMasterId id="2147484148" r:id="rId6"/>
  </p:sldMasterIdLst>
  <p:notesMasterIdLst>
    <p:notesMasterId r:id="rId38"/>
  </p:notesMasterIdLst>
  <p:handoutMasterIdLst>
    <p:handoutMasterId r:id="rId39"/>
  </p:handoutMasterIdLst>
  <p:sldIdLst>
    <p:sldId id="315" r:id="rId7"/>
    <p:sldId id="311" r:id="rId8"/>
    <p:sldId id="310" r:id="rId9"/>
    <p:sldId id="341" r:id="rId10"/>
    <p:sldId id="316" r:id="rId11"/>
    <p:sldId id="318" r:id="rId12"/>
    <p:sldId id="322" r:id="rId13"/>
    <p:sldId id="342" r:id="rId14"/>
    <p:sldId id="321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53" r:id="rId36"/>
    <p:sldId id="333" r:id="rId3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4580" userDrawn="1">
          <p15:clr>
            <a:srgbClr val="A4A3A4"/>
          </p15:clr>
        </p15:guide>
        <p15:guide id="2" pos="1663" userDrawn="1">
          <p15:clr>
            <a:srgbClr val="A4A3A4"/>
          </p15:clr>
        </p15:guide>
        <p15:guide id="3" orient="horz" pos="3243" userDrawn="1">
          <p15:clr>
            <a:srgbClr val="A4A3A4"/>
          </p15:clr>
        </p15:guide>
        <p15:guide id="4" pos="2257" userDrawn="1">
          <p15:clr>
            <a:srgbClr val="A4A3A4"/>
          </p15:clr>
        </p15:guide>
        <p15:guide id="5" orient="horz" pos="4551" userDrawn="1">
          <p15:clr>
            <a:srgbClr val="A4A3A4"/>
          </p15:clr>
        </p15:guide>
        <p15:guide id="6" orient="horz" pos="3223" userDrawn="1">
          <p15:clr>
            <a:srgbClr val="A4A3A4"/>
          </p15:clr>
        </p15:guide>
        <p15:guide id="7" pos="1648" userDrawn="1">
          <p15:clr>
            <a:srgbClr val="A4A3A4"/>
          </p15:clr>
        </p15:guide>
        <p15:guide id="8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 Sokheda" initials="S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153" autoAdjust="0"/>
    <p:restoredTop sz="93220" autoAdjust="0"/>
  </p:normalViewPr>
  <p:slideViewPr>
    <p:cSldViewPr>
      <p:cViewPr varScale="1">
        <p:scale>
          <a:sx n="61" d="100"/>
          <a:sy n="61" d="100"/>
        </p:scale>
        <p:origin x="-10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732" y="-102"/>
      </p:cViewPr>
      <p:guideLst>
        <p:guide orient="horz" pos="4580"/>
        <p:guide orient="horz" pos="3243"/>
        <p:guide orient="horz" pos="4551"/>
        <p:guide orient="horz" pos="3223"/>
        <p:guide pos="1663"/>
        <p:guide pos="2257"/>
        <p:guide pos="1648"/>
        <p:guide pos="223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/>
          <a:lstStyle>
            <a:lvl1pPr algn="l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0843" y="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/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72083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 anchor="b"/>
          <a:lstStyle>
            <a:lvl1pPr algn="l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0843" y="972083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 anchor="b"/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3A0F0A-F0FC-4615-93DD-A64BE8858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15137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4"/>
            <a:ext cx="3076173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843" y="4"/>
            <a:ext cx="3077315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8B92A88-8A82-4D93-808B-95E1693CF77D}" type="datetime1">
              <a:rPr lang="en-US" smtClean="0"/>
              <a:pPr>
                <a:defRPr/>
              </a:pPr>
              <a:t>03-Aug-16</a:t>
            </a:fld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501" y="4860426"/>
            <a:ext cx="5679440" cy="460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0834"/>
            <a:ext cx="3076173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843" y="9720834"/>
            <a:ext cx="3077315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30B251-30C5-4F84-92B2-B0E84E046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70987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7015BF-ADB3-4823-8DDB-2B638D17E5D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8038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5219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8069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9054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4100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343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790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75071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52733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7015BF-ADB3-4823-8DDB-2B638D17E5D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3364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250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341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9778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504171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88100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712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285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9751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1635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1164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135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0126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799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6447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26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0676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856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7393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7138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6163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4757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7096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4724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047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8672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9646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2712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0833936"/>
      </p:ext>
    </p:extLst>
  </p:cSld>
  <p:clrMapOvr>
    <a:masterClrMapping/>
  </p:clrMapOvr>
  <p:transition spd="med"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6778382"/>
      </p:ext>
    </p:extLst>
  </p:cSld>
  <p:clrMapOvr>
    <a:masterClrMapping/>
  </p:clrMapOvr>
  <p:transition spd="med">
    <p:pull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4704324"/>
      </p:ext>
    </p:extLst>
  </p:cSld>
  <p:clrMapOvr>
    <a:masterClrMapping/>
  </p:clrMapOvr>
  <p:transition spd="med">
    <p:pull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5080856"/>
      </p:ext>
    </p:extLst>
  </p:cSld>
  <p:clrMapOvr>
    <a:masterClrMapping/>
  </p:clrMapOvr>
  <p:transition spd="med">
    <p:pull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052868"/>
      </p:ext>
    </p:extLst>
  </p:cSld>
  <p:clrMapOvr>
    <a:masterClrMapping/>
  </p:clrMapOvr>
  <p:transition spd="med"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8407652"/>
      </p:ext>
    </p:extLst>
  </p:cSld>
  <p:clrMapOvr>
    <a:masterClrMapping/>
  </p:clrMapOvr>
  <p:transition spd="med">
    <p:pull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2995759"/>
      </p:ext>
    </p:extLst>
  </p:cSld>
  <p:clrMapOvr>
    <a:masterClrMapping/>
  </p:clrMapOvr>
  <p:transition spd="med">
    <p:pull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23409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39464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0441582"/>
      </p:ext>
    </p:extLst>
  </p:cSld>
  <p:clrMapOvr>
    <a:masterClrMapping/>
  </p:clrMapOvr>
  <p:transition spd="med">
    <p:pull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0524419"/>
      </p:ext>
    </p:extLst>
  </p:cSld>
  <p:clrMapOvr>
    <a:masterClrMapping/>
  </p:clrMapOvr>
  <p:transition spd="med">
    <p:pull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3261930"/>
      </p:ext>
    </p:extLst>
  </p:cSld>
  <p:clrMapOvr>
    <a:masterClrMapping/>
  </p:clrMapOvr>
  <p:transition spd="med">
    <p:pull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6986084"/>
      </p:ext>
    </p:extLst>
  </p:cSld>
  <p:clrMapOvr>
    <a:masterClrMapping/>
  </p:clrMapOvr>
  <p:transition spd="med">
    <p:pull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1936788"/>
      </p:ext>
    </p:extLst>
  </p:cSld>
  <p:clrMapOvr>
    <a:masterClrMapping/>
  </p:clrMapOvr>
  <p:transition spd="med">
    <p:pull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1089108"/>
      </p:ext>
    </p:extLst>
  </p:cSld>
  <p:clrMapOvr>
    <a:masterClrMapping/>
  </p:clrMapOvr>
  <p:transition spd="med">
    <p:pull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9716428"/>
      </p:ext>
    </p:extLst>
  </p:cSld>
  <p:clrMapOvr>
    <a:masterClrMapping/>
  </p:clrMapOvr>
  <p:transition spd="med">
    <p:pull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3487061"/>
      </p:ext>
    </p:extLst>
  </p:cSld>
  <p:clrMapOvr>
    <a:masterClrMapping/>
  </p:clrMapOvr>
  <p:transition spd="med">
    <p:pull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5597045"/>
      </p:ext>
    </p:extLst>
  </p:cSld>
  <p:clrMapOvr>
    <a:masterClrMapping/>
  </p:clrMapOvr>
  <p:transition spd="med">
    <p:pull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97916595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41806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2323027"/>
      </p:ext>
    </p:extLst>
  </p:cSld>
  <p:clrMapOvr>
    <a:masterClrMapping/>
  </p:clrMapOvr>
  <p:transition spd="med">
    <p:pull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5103278"/>
      </p:ext>
    </p:extLst>
  </p:cSld>
  <p:clrMapOvr>
    <a:masterClrMapping/>
  </p:clrMapOvr>
  <p:transition spd="med">
    <p:pull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0485489"/>
      </p:ext>
    </p:extLst>
  </p:cSld>
  <p:clrMapOvr>
    <a:masterClrMapping/>
  </p:clrMapOvr>
  <p:transition spd="med">
    <p:pull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9252481"/>
      </p:ext>
    </p:extLst>
  </p:cSld>
  <p:clrMapOvr>
    <a:masterClrMapping/>
  </p:clrMapOvr>
  <p:transition spd="med">
    <p:pull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0242164"/>
      </p:ext>
    </p:extLst>
  </p:cSld>
  <p:clrMapOvr>
    <a:masterClrMapping/>
  </p:clrMapOvr>
  <p:transition spd="med">
    <p:pull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1370891"/>
      </p:ext>
    </p:extLst>
  </p:cSld>
  <p:clrMapOvr>
    <a:masterClrMapping/>
  </p:clrMapOvr>
  <p:transition spd="med">
    <p:pull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4970376"/>
      </p:ext>
    </p:extLst>
  </p:cSld>
  <p:clrMapOvr>
    <a:masterClrMapping/>
  </p:clrMapOvr>
  <p:transition spd="med">
    <p:pull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3313233"/>
      </p:ext>
    </p:extLst>
  </p:cSld>
  <p:clrMapOvr>
    <a:masterClrMapping/>
  </p:clrMapOvr>
  <p:transition spd="med">
    <p:pull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0748394"/>
      </p:ext>
    </p:extLst>
  </p:cSld>
  <p:clrMapOvr>
    <a:masterClrMapping/>
  </p:clrMapOvr>
  <p:transition spd="med">
    <p:pull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0966935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54505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9947232"/>
      </p:ext>
    </p:extLst>
  </p:cSld>
  <p:clrMapOvr>
    <a:masterClrMapping/>
  </p:clrMapOvr>
  <p:transition spd="med">
    <p:pull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869285"/>
      </p:ext>
    </p:extLst>
  </p:cSld>
  <p:clrMapOvr>
    <a:masterClrMapping/>
  </p:clrMapOvr>
  <p:transition spd="med">
    <p:pull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8149611"/>
      </p:ext>
    </p:extLst>
  </p:cSld>
  <p:clrMapOvr>
    <a:masterClrMapping/>
  </p:clrMapOvr>
  <p:transition spd="med">
    <p:pull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2582555"/>
      </p:ext>
    </p:extLst>
  </p:cSld>
  <p:clrMapOvr>
    <a:masterClrMapping/>
  </p:clrMapOvr>
  <p:transition spd="med">
    <p:pull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6752081"/>
      </p:ext>
    </p:extLst>
  </p:cSld>
  <p:clrMapOvr>
    <a:masterClrMapping/>
  </p:clrMapOvr>
  <p:transition spd="med">
    <p:pull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784393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078607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085119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31063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260447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78708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845982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472147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147041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961117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58411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962904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865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194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663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427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48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223E8-76EA-4975-BD3A-C33C9034A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28046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transition spd="med">
    <p:pull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223E8-76EA-4975-BD3A-C33C9034A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578689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transition spd="med">
    <p:pull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223E8-76EA-4975-BD3A-C33C9034A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6966672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transition spd="med">
    <p:pull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359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transition spd="med"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facebook.com/treasury.gov.kh" TargetMode="Externa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381000" y="1950660"/>
            <a:ext cx="8686800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32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បទបង្ហាញ</a:t>
            </a:r>
          </a:p>
          <a:p>
            <a:pPr algn="ctr">
              <a:lnSpc>
                <a:spcPct val="150000"/>
              </a:lnSpc>
            </a:pPr>
            <a:r>
              <a:rPr lang="km-KH" sz="32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ស្តីពី​</a:t>
            </a:r>
            <a:endParaRPr lang="ca-ES" sz="3200" dirty="0" smtClean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នីតិវិធីចំណាយតាមរជ្ជទេយ្យបុរេប្រទាន​ </a:t>
            </a:r>
          </a:p>
          <a:p>
            <a:pPr algn="ctr">
              <a:lnSpc>
                <a:spcPct val="150000"/>
              </a:lnSpc>
            </a:pP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សម្រាប់​ថវិកាកម្មវិធី​​</a:t>
            </a:r>
            <a:endParaRPr lang="en-US" sz="2400" dirty="0" smtClean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algn="ctr">
              <a:lnSpc>
                <a:spcPct val="150000"/>
              </a:lnSpc>
            </a:pPr>
            <a:endParaRPr lang="en-US" sz="2400" dirty="0" smtClean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km-KH" sz="2200" i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អគ្គនាយកដ្ឋានរតនាគារជាតិ នៃក្រសួងសេដ្ឋកិច្ចនិងហិរញ្ញវត្ថុ</a:t>
            </a:r>
            <a:endParaRPr lang="en-US" sz="2200" i="1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362200" y="381000"/>
            <a:ext cx="441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2000" dirty="0">
                <a:latin typeface="Khmer OS Muol Light" pitchFamily="2" charset="0"/>
                <a:cs typeface="Khmer OS Muol Light" pitchFamily="2" charset="0"/>
              </a:rPr>
              <a:t>ព្រះរាជាណាចក្រកម្ពុជា</a:t>
            </a:r>
          </a:p>
          <a:p>
            <a:pPr algn="ctr">
              <a:lnSpc>
                <a:spcPct val="150000"/>
              </a:lnSpc>
            </a:pPr>
            <a:r>
              <a:rPr lang="km-KH" sz="2000" dirty="0">
                <a:latin typeface="Khmer OS Muol Light" pitchFamily="2" charset="0"/>
                <a:cs typeface="Khmer OS Muol Light" pitchFamily="2" charset="0"/>
              </a:rPr>
              <a:t>ជាតិ សាសនា ព្រះមហាក្សត្រ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Khmer OS Muol Light" pitchFamily="2" charset="0"/>
              </a:rPr>
              <a:t>******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A1455-F831-4FCE-B484-273B6A4F54FE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3077" name="Picture 6" descr="lo_me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1257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836574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ទម្រង់​តារាងឧសម្ព័ន្ធរជ្ជទេយ្យបុរេប្រទាន​សម្រាប់ថវិកាកម្មវិធី​តាមចំណាត់ថ្នាក់សេដ្ឋកិច្ច</a:t>
            </a:r>
            <a:r>
              <a:rPr lang="km-KH" sz="20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228600" y="576712"/>
          <a:ext cx="8610600" cy="5476109"/>
        </p:xfrm>
        <a:graphic>
          <a:graphicData uri="http://schemas.openxmlformats.org/drawingml/2006/table">
            <a:tbl>
              <a:tblPr/>
              <a:tblGrid>
                <a:gridCol w="1872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89187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ទម្រង់​តារាងឧសម្ព័ន្ធរជ្ជទេយ្យបុរេប្រទាន​កែតម្រូវ​សម្រាប់ថវិកាកម្មវិធី</a:t>
            </a:r>
            <a:b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</a:br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តាមចំណាត់ថ្នាក់សេដ្ឋកិច្ច​</a:t>
            </a:r>
            <a:endParaRPr lang="en-US" sz="18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304800" y="576712"/>
          <a:ext cx="8610600" cy="5516458"/>
        </p:xfrm>
        <a:graphic>
          <a:graphicData uri="http://schemas.openxmlformats.org/drawingml/2006/table">
            <a:tbl>
              <a:tblPr/>
              <a:tblGrid>
                <a:gridCol w="1872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ឥណទានកែតម្រូវ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790930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20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</a:t>
            </a:r>
            <a:r>
              <a:rPr lang="km-KH" sz="2000" dirty="0">
                <a:latin typeface="Khmer MEF2" panose="02000506000000020004" pitchFamily="2" charset="0"/>
                <a:cs typeface="Khmer MEF2" panose="02000506000000020004" pitchFamily="2" charset="0"/>
              </a:rPr>
              <a:t>ស្ដីពីស្ថានភាពឥណទាន</a:t>
            </a:r>
            <a:r>
              <a:rPr lang="km-KH" sz="20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ថវិក</a:t>
            </a:r>
            <a:r>
              <a:rPr lang="km-KH" sz="2000" dirty="0">
                <a:latin typeface="Khmer MEF2" panose="02000506000000020004" pitchFamily="2" charset="0"/>
                <a:cs typeface="Khmer MEF2" panose="02000506000000020004" pitchFamily="2" charset="0"/>
              </a:rPr>
              <a:t>ា</a:t>
            </a:r>
            <a:r>
              <a:rPr lang="km-KH" sz="20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កម្ម</a:t>
            </a:r>
            <a:r>
              <a:rPr lang="km-KH" sz="2000" dirty="0">
                <a:latin typeface="Khmer MEF2" panose="02000506000000020004" pitchFamily="2" charset="0"/>
                <a:cs typeface="Khmer MEF2" panose="02000506000000020004" pitchFamily="2" charset="0"/>
              </a:rPr>
              <a:t>វិធីឆ្នាំ............​</a:t>
            </a:r>
            <a:endParaRPr lang="en-US" sz="2000" dirty="0">
              <a:solidFill>
                <a:srgbClr val="00B0F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70328" y="549274"/>
          <a:ext cx="8745072" cy="6082179"/>
        </p:xfrm>
        <a:graphic>
          <a:graphicData uri="http://schemas.openxmlformats.org/drawingml/2006/table">
            <a:tbl>
              <a:tblPr/>
              <a:tblGrid>
                <a:gridCol w="240156"/>
                <a:gridCol w="506800"/>
                <a:gridCol w="865265"/>
                <a:gridCol w="2321151"/>
                <a:gridCol w="1222018"/>
                <a:gridCol w="1298395"/>
                <a:gridCol w="1021053"/>
                <a:gridCol w="1270234"/>
              </a:tblGrid>
              <a:tr h="60553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ច្បាប់ហិរញ្ញវត្ថុឆ្នាំ...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ចលនាឥណទាន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ឥណទានកែតម្រូវ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កើន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ថយ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៤=១+២-៣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3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65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65272"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06858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09550" y="960438"/>
            <a:ext cx="89535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spc="-100" dirty="0" smtClean="0">
                <a:latin typeface="Khmer MEF1" pitchFamily="2" charset="0"/>
                <a:cs typeface="Khmer MEF1" pitchFamily="2" charset="0"/>
              </a:rPr>
              <a:t>​ការបង្កើតតារាងឧបសម្ព័ន្ធ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</a:t>
            </a:r>
            <a:r>
              <a:rPr lang="ca-ES" sz="2100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.សម្រាប់ថវិកាកម្មវិធីតាមចំណាត់កម្មវិធី​៖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endParaRPr lang="km-KH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សម្រាប់ថ្នាក់កណ្តាល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៖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តារាងនេះ ត្រូវចុះហត្ថលេខាដោយ​អាណាប័ក ឬ អាណាប័កផ្ទេរសិទ្ធិនៃក្រសួង ស្ថាប័នថវិកាកម្មវិធី ហើយត្រូវ​ចម្លងជូន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 អគ្គ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នាយកដ្ឋាន​ថវិកា​ និង​អគ្គនាយកដ្ឋាន​រតនាគារជាតិ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</a:t>
            </a:r>
            <a:r>
              <a:rPr lang="km-KH" b="1" u="sng" spc="-100" dirty="0">
                <a:latin typeface="Khmer MEF1" panose="02000506000000020004" pitchFamily="2" charset="0"/>
                <a:cs typeface="Khmer MEF1" panose="02000506000000020004" pitchFamily="2" charset="0"/>
              </a:rPr>
              <a:t>ថ្នាក់មូលដ្ឋាន​</a:t>
            </a:r>
            <a:r>
              <a:rPr lang="km-KH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៖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តារាងនេះ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ត្រូវចុះហត្ថលេខា​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ដោយ​ប្រធានមន្ទីរជំនាញរាជធានី ខេត្ត​ ឬ អាណាប័ក​​ផ្ទេរសិទ្ធិ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 ហើយ​ត្រូវ​ចម្លងជូន​មន្ទីរសេដ្ឋកិច្ច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​និងហិរញ្ញវត្ថុ​ និង​​រតនាគាររាជធានី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ខេត្ត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13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9884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73393"/>
            <a:ext cx="87249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spc="-100" dirty="0" smtClean="0">
                <a:latin typeface="Khmer MEF1" pitchFamily="2" charset="0"/>
                <a:cs typeface="Khmer MEF1" pitchFamily="2" charset="0"/>
              </a:rPr>
              <a:t>​ការបង្កើតតារាងឧបសម្ព័ន្ធ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</a:t>
            </a:r>
            <a:r>
              <a:rPr lang="ca-ES" sz="2100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.សម្រាប់ថវិកាកម្មវិធីតាមចំណាត់កម្មវិធី​ (ត)៖ </a:t>
            </a:r>
            <a:r>
              <a:rPr lang="km-KH" sz="2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អាច​អនុញ្ញាតឱ្យកែសម្រួលក្នុងករណីមានតម្រូវការ​ចាំបាច់​ ដោយ​</a:t>
            </a:r>
            <a:r>
              <a:rPr lang="km-KH" spc="-150" dirty="0">
                <a:latin typeface="Khmer MEF1" panose="02000506000000020004" pitchFamily="2" charset="0"/>
                <a:cs typeface="Khmer MEF1" panose="02000506000000020004" pitchFamily="2" charset="0"/>
              </a:rPr>
              <a:t>ត្រូវ​អនុលោមតាមគោលការណ៍ណែនាំស្តីពីនីតិវិធីអនុវត្ត​ថវិកាកម្មវិធី នៃប្រកាសលេខ​១៩១១ សហវ.ប្រក  </a:t>
            </a:r>
            <a:r>
              <a:rPr lang="km-KH" i="1" spc="-150" dirty="0">
                <a:latin typeface="Khmer MEF1" panose="02000506000000020004" pitchFamily="2" charset="0"/>
                <a:cs typeface="Khmer MEF1" panose="02000506000000020004" pitchFamily="2" charset="0"/>
              </a:rPr>
              <a:t>(ការរៀបចំសៀវភៅថវិកាកម្មវិធី, </a:t>
            </a:r>
            <a:r>
              <a:rPr lang="km-KH" i="1" dirty="0">
                <a:latin typeface="Khmer MEF1" panose="02000506000000020004" pitchFamily="2" charset="0"/>
                <a:cs typeface="Khmer MEF1" panose="02000506000000020004" pitchFamily="2" charset="0"/>
              </a:rPr>
              <a:t>ការបែងចែកថវិកាកម្មវិធីតាមអង្គភាពថវិកា និង​ការធ្វើចលនាឥណទាន</a:t>
            </a:r>
            <a:r>
              <a:rPr lang="km-KH" i="1" spc="-150" dirty="0">
                <a:latin typeface="Khmer MEF1" panose="02000506000000020004" pitchFamily="2" charset="0"/>
                <a:cs typeface="Khmer MEF1" panose="02000506000000020004" pitchFamily="2" charset="0"/>
              </a:rPr>
              <a:t>​​ថវិកាកម្មវិធី​)</a:t>
            </a:r>
            <a:r>
              <a:rPr lang="km-KH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</a:t>
            </a:r>
            <a:endParaRPr lang="km-KH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បន្ទាប់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ពីបានកែសម្រួលរួច ឯកសារ​ពាក់ព័ន្ធ​នឹងការធ្វើនិយ័តកម្មត្រូវ​ភ្ជាប់​តាម​តារាងឧបសម្ព័ន្ធរជ្ជទេយ្យបុរេប្រទាន​តាម​ចំណាត់​ថ្នាក់​កម្មវិធី ហើយត្រូវចម្លងជូន៖</a:t>
            </a:r>
          </a:p>
          <a:p>
            <a:pPr marL="1487488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km-KH" sz="2100" b="1" u="sng" spc="-150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សម្រាប់​ថ្នាក់​កណ្តាល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៖ </a:t>
            </a:r>
            <a:r>
              <a:rPr lang="km-KH" sz="2100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អគ្គ. ​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ថវិកា និង​</a:t>
            </a:r>
            <a:r>
              <a:rPr lang="km-KH" sz="2100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អគ្គ. </a:t>
            </a:r>
            <a:r>
              <a:rPr lang="km-KH" sz="2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រត</a:t>
            </a:r>
            <a:r>
              <a:rPr lang="km-KH" sz="2100" dirty="0">
                <a:latin typeface="Khmer MEF1" panose="02000506000000020004" pitchFamily="2" charset="0"/>
                <a:cs typeface="Khmer MEF1" panose="02000506000000020004" pitchFamily="2" charset="0"/>
              </a:rPr>
              <a:t>នាគារជាតិ​</a:t>
            </a:r>
          </a:p>
          <a:p>
            <a:pPr marL="1487488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km-KH" sz="2100" b="1" u="sng" spc="-150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សម្រាប់​ថ្នាក់មូលដ្ឋាន​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៖ មន្ទីរសេដ្ឋកិច្ចនិងហិរញ្ញ</a:t>
            </a:r>
            <a:r>
              <a:rPr lang="km-KH" sz="2100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វត្ថុនិងរត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នាគាររាជធានី ខេត្ត​</a:t>
            </a:r>
            <a:endParaRPr lang="km-KH" sz="2100" spc="-15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14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05811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កម្មវិធីទី១៖........................................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441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r>
              <a:rPr lang="km-KH" sz="20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អនុកម្មវិធីទី១.១៖........................................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4865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ចង្កោមសកម្មភាពទី១.១.១៖........................................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46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ចង្កោមសកម្មភាព​ទី១.១.២៖........................................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148 000 000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49 000 000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59 000 000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3293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ចង្កោមសកម្មភាពទី១.១.៣៖........................................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141 000 000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097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534399" cy="3962399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Font typeface="Wingdings" pitchFamily="2" charset="2"/>
              <a:buNone/>
            </a:pPr>
            <a:r>
              <a:rPr lang="km-KH" sz="32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មាតិកា</a:t>
            </a:r>
            <a:endParaRPr lang="ca-ES" sz="3200" dirty="0" smtClean="0">
              <a:latin typeface="Khmer MEF2" panose="02000506000000020004" pitchFamily="2" charset="0"/>
              <a:ea typeface="+mj-ea"/>
              <a:cs typeface="Khmer MEF2" panose="02000506000000020004" pitchFamily="2" charset="0"/>
            </a:endParaRPr>
          </a:p>
          <a:p>
            <a:pPr marL="0" indent="0">
              <a:buNone/>
            </a:pPr>
            <a:r>
              <a:rPr lang="km-KH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១</a:t>
            </a:r>
            <a:r>
              <a:rPr lang="en-US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. </a:t>
            </a: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សញ្ញាណទូទៅ</a:t>
            </a:r>
            <a:r>
              <a:rPr lang="km-KH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នៃ​</a:t>
            </a:r>
            <a:r>
              <a:rPr lang="km-KH" sz="2600" dirty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រជ្ជទេយ្យ​បុរេប្រទាន</a:t>
            </a:r>
            <a:r>
              <a:rPr lang="km-KH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​សម្រាប់ថវិកាកម្មវិធី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២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. </a:t>
            </a: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ការបង្កើត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​រ</a:t>
            </a:r>
            <a:r>
              <a:rPr lang="ca-ES" dirty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ជ្ជទេយ្យ​បុរេប្រទាន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​</a:t>
            </a: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 និង​ការ​តែងតាំងរជ្ជទេយ្យករ.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៣. </a:t>
            </a:r>
            <a:r>
              <a:rPr lang="ca-ES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ទូទាត់​រជ្ជទេយ្យ​បុរេប្រទាន​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៤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. </a:t>
            </a:r>
            <a:r>
              <a:rPr lang="km-KH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៥. ផ្សេងៗ​</a:t>
            </a:r>
            <a:endParaRPr lang="ca-ES" dirty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marL="0" indent="0">
              <a:lnSpc>
                <a:spcPct val="160000"/>
              </a:lnSpc>
              <a:buFont typeface="Wingdings" pitchFamily="2" charset="2"/>
              <a:buNone/>
            </a:pPr>
            <a:endParaRPr lang="ca-ES" dirty="0">
              <a:latin typeface="Khmer MEF1" panose="02000506000000020004" pitchFamily="2" charset="0"/>
              <a:ea typeface="+mj-ea"/>
              <a:cs typeface="Khmer MEF1" panose="02000506000000020004" pitchFamily="2" charset="0"/>
            </a:endParaRPr>
          </a:p>
          <a:p>
            <a:pPr marL="0" indent="0">
              <a:buNone/>
            </a:pPr>
            <a:endParaRPr lang="ca-ES" dirty="0">
              <a:latin typeface="Khmer MEF1" panose="02000506000000020004" pitchFamily="2" charset="0"/>
              <a:ea typeface="+mj-ea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3021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777875"/>
            <a:ext cx="87630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>
                <a:latin typeface="Khmer MEF2" panose="02000506000000020004" pitchFamily="2" charset="0"/>
                <a:cs typeface="Khmer MEF2" panose="02000506000000020004" pitchFamily="2" charset="0"/>
              </a:rPr>
              <a:t>ខ</a:t>
            </a: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	ការតែងតាំង​​រជ្ជទេយ្យករបុរេប្រទាន​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​រជ្ជទេយ្យករបុរេប្រទាន​ អាចមានរជ្ជទេយ្យករបុរេប្រទានរង មួយចំនួន</a:t>
            </a:r>
          </a:p>
          <a:p>
            <a:pPr marL="690562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100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ជាជំនួយការ​ តាមការចាំបាច់​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តាមការស្នើសុំតែងតាំងរបស់​អាណាប័ក, រជ្ជទេយ្យករបុរេប្រទាន​ និង​រជ្ជទេយ្យ</a:t>
            </a:r>
          </a:p>
          <a:p>
            <a:pPr marL="690562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100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បុរេប្រទាន​រង ត្រូវ​បានតែងតាំងដោយ៖ 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ប្រកាសអន្តរក្រសួង 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រវាង​ក្រសួងសហវ និង​ក្រសួង ស្ថាប័ន ឬ អង្គភាព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317625" algn="l"/>
              </a:tabLst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សាធារណៈ​​សាមី​ តាម​រយៈ​អគ្គនាយកដ្ឋាន​រតនាគារជាតិ​ 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317625" algn="l"/>
              </a:tabLst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b="1" i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</a:t>
            </a:r>
            <a:r>
              <a:rPr lang="km-KH" b="1" i="1" u="sng" dirty="0">
                <a:latin typeface="Khmer MEF1" panose="02000506000000020004" pitchFamily="2" charset="0"/>
                <a:cs typeface="Khmer MEF1" panose="02000506000000020004" pitchFamily="2" charset="0"/>
              </a:rPr>
              <a:t>​រដ្ឋបាលកណ្តា</a:t>
            </a:r>
            <a:r>
              <a:rPr lang="km-KH" b="1" i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ល)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dirty="0">
                <a:latin typeface="Khmer MEF1" panose="02000506000000020004" pitchFamily="2" charset="0"/>
                <a:cs typeface="Khmer MEF1" panose="02000506000000020004" pitchFamily="2" charset="0"/>
              </a:rPr>
              <a:t>សេចក្តីសម្រេច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របស់មន្ទីរសហវ 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តាម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ការប្រគល់សិទ្ធិរបស់រដ្ឋមន្ត្រីកសហ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វ 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តាមរយៈរតនាគាររាជធានី ខេត្ត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 </a:t>
            </a:r>
            <a:r>
              <a:rPr lang="km-KH" b="1" i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(សម្រាប់​មន្ទីរជំនាញរាជធានី ខេត្ត​)</a:t>
            </a:r>
            <a:endParaRPr lang="km-KH" sz="2100" b="1" i="1" u="sng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20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8904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87630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>
                <a:latin typeface="Khmer MEF2" panose="02000506000000020004" pitchFamily="2" charset="0"/>
                <a:cs typeface="Khmer MEF2" panose="02000506000000020004" pitchFamily="2" charset="0"/>
              </a:rPr>
              <a:t>ខ</a:t>
            </a: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	ការតែងតាំង​​រជ្ជទេយ្យករបុរេប្រទាន​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រជ្ជទេយ្យករបុរេប្រទាន​ និង​រជ្ជទេយ្យបុរេប្រទាន​រង ត្រូវ​មាន៖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លក្ខណៈសម្បត្តិល្អ​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មានការយល់ដឹងច្បាស់លាស់អំពីកិច្ចបញ្ជិកាគណនេយ្យ​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អាចគ្រប់គ្រងលើការចំណាយតាមរជ្ជទេយ្យ. បានត្រឹមត្រូវ​ ប្រកបដោយ​ប្រសិទ្ធភាពខ្ពស់​។</a:t>
            </a:r>
            <a:endParaRPr lang="km-KH" b="1" i="1" u="sng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lvl="2" indent="-223838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v"/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រជ្ជទេយ្យករបុរេប្រទាន​ និង​រជ្ជទេយ្យបុរេប្រទាន​រង ត្រូវ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​ទទួលខុសត្រូវ​ផ្ទាល់​ខ្លួន​ ផ្នែករដ្ឋបាល​, ផ្នែករដ្ឋប្បវេណី, ផ្នែកព្រហ្មទណ្ឌ និង​ជាប្រាក់កាស ចំពោះ៖</a:t>
            </a:r>
          </a:p>
          <a:p>
            <a:pPr marL="1306512" lvl="3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ការទុកដាក់ថែរក្សា​នូវមូលនិធិ ដែលខ្លួនបានទទួល និង​បានចំណាយ</a:t>
            </a:r>
          </a:p>
          <a:p>
            <a:pPr marL="1306512" lvl="3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​ការទុកដាក់​ថែរក្សា​លិខិតយុត្តិការ​</a:t>
            </a:r>
          </a:p>
          <a:p>
            <a:pPr marL="1306512" lvl="3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ការកាន់កាប់បញ្ជីគណនេយ្យនៃកិច្ចប្រតិបត្តិការចំណាយតាមរជ្ជទេយ្យ.​។</a:t>
            </a:r>
            <a:endParaRPr lang="km-KH" sz="2100" b="1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21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3962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៣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</a:t>
            </a:r>
            <a:r>
              <a:rPr lang="ca-ES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91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46125" lvl="1" indent="-342900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>
                <a:latin typeface="Khmer MEF1" panose="02000506000000020004" pitchFamily="2" charset="0"/>
                <a:cs typeface="Khmer MEF1" panose="02000506000000020004" pitchFamily="2" charset="0"/>
              </a:rPr>
              <a:t>រជ្ជទេ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យ្យករបុរេប្រទាន​ ឬ ​រជ្ជទេយ្យបុរេប្រទាន​រង ត្រូវ​បើកគណនីនៅអគ្គនាយកដ្ឋាន​រតនាគារជាតិ សម្រាប់រដ្ឋបាលថ្នាក់កណ្តាល ឬ នៅរតនាគាររាជធានី ខេត្ត​ សម្រាប់​រដ្ឋបាល​ថ្នាក់មូលដ្ឋាន​ ដើម្បីគ្រប់គ្រងការងារទូទាត់ចំណាយតាមរជ្ជទេយ្យ.។​</a:t>
            </a:r>
          </a:p>
          <a:p>
            <a:pPr marL="798513" lvl="1" indent="-395288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>
                <a:latin typeface="Khmer MEF1" pitchFamily="2" charset="0"/>
                <a:cs typeface="Khmer MEF1" pitchFamily="2" charset="0"/>
              </a:rPr>
              <a:t>អនុញ្ញាតឱ្យធ្វើការ</a:t>
            </a:r>
            <a:r>
              <a:rPr lang="km-KH" sz="2100" b="1" u="sng" dirty="0">
                <a:latin typeface="Khmer MEF1" pitchFamily="2" charset="0"/>
                <a:cs typeface="Khmer MEF1" pitchFamily="2" charset="0"/>
              </a:rPr>
              <a:t>កែសម្រួល​តារាង</a:t>
            </a:r>
            <a:r>
              <a:rPr lang="km-KH" sz="2100" b="1" dirty="0">
                <a:latin typeface="Khmer MEF1" pitchFamily="2" charset="0"/>
                <a:cs typeface="Khmer MEF1" pitchFamily="2" charset="0"/>
              </a:rPr>
              <a:t>ឧបសម្ព័ន្ធរជ្ជទេយ្យ. ឡើងវិញ </a:t>
            </a:r>
          </a:p>
          <a:p>
            <a:pPr marL="690562" lvl="1" indent="0">
              <a:lnSpc>
                <a:spcPct val="16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100" b="1" dirty="0">
                <a:latin typeface="Khmer MEF1" pitchFamily="2" charset="0"/>
                <a:cs typeface="Khmer MEF1" pitchFamily="2" charset="0"/>
              </a:rPr>
              <a:t>	តាមតម្រូវការ​​ចំណាយជាក់ស្តែ</a:t>
            </a: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ង</a:t>
            </a:r>
          </a:p>
          <a:p>
            <a:pPr marL="798513" lvl="1" indent="-395288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រាល់​ការ​ចំណាយប្រាក់រជ្ជទេយ្យ. គឺត្រូវមាន​គោលការណ៍ចំណាយពី</a:t>
            </a:r>
            <a:r>
              <a:rPr lang="km-KH" sz="2100" b="1" dirty="0">
                <a:latin typeface="Khmer MEF1" pitchFamily="2" charset="0"/>
                <a:cs typeface="Khmer MEF1" pitchFamily="2" charset="0"/>
              </a:rPr>
              <a:t>អាណាប័ក ឬ </a:t>
            </a:r>
            <a:endParaRPr lang="km-KH" sz="2100" b="1" dirty="0" smtClean="0">
              <a:latin typeface="Khmer MEF1" pitchFamily="2" charset="0"/>
              <a:cs typeface="Khmer MEF1" pitchFamily="2" charset="0"/>
            </a:endParaRPr>
          </a:p>
          <a:p>
            <a:pPr marL="403225" lvl="1" indent="0">
              <a:lnSpc>
                <a:spcPct val="16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1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ពី</a:t>
            </a:r>
            <a:r>
              <a:rPr lang="km-KH" sz="2100" b="1" dirty="0">
                <a:latin typeface="Khmer MEF1" pitchFamily="2" charset="0"/>
                <a:cs typeface="Khmer MEF1" pitchFamily="2" charset="0"/>
              </a:rPr>
              <a:t>អ្នកដែលទទួលបានការផ្ទេរសិទ្ធិពីអាណាប័ក</a:t>
            </a:r>
            <a:endParaRPr lang="km-KH" sz="2100" b="1" dirty="0" smtClean="0">
              <a:latin typeface="Khmer MEF1" pitchFamily="2" charset="0"/>
              <a:cs typeface="Khmer MEF1" pitchFamily="2" charset="0"/>
            </a:endParaRPr>
          </a:p>
          <a:p>
            <a:pPr marL="798513" lvl="1" indent="-395288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រាល់គោលការណ៍ចំណាយ, វិក្កយបត្រ និង​សក្ខីបត្រចំណាយ ត្រូវតែមាន​ការ​បញ្ជាក់​ទទួលស្គាល់ពីអាណាប័ក ឬ ពីអ្នកដែលទទួលបានការផ្ទេរសិទ្ធិពីអាណាប័ក​។​</a:t>
            </a:r>
            <a:endParaRPr lang="km-KH" sz="2100" b="1" dirty="0">
              <a:latin typeface="Khmer MEF1" pitchFamily="2" charset="0"/>
              <a:cs typeface="Khmer MEF1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22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8714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៣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</a:t>
            </a:r>
            <a:r>
              <a:rPr lang="ca-ES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98513" lvl="1" indent="-2873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​​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ទឹក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ប្រាក់​សម្រាប់​</a:t>
            </a:r>
            <a:r>
              <a:rPr lang="km-KH" sz="2200" b="1" u="sng" spc="50" dirty="0">
                <a:latin typeface="Khmer MEF1" pitchFamily="2" charset="0"/>
                <a:cs typeface="Khmer MEF1" pitchFamily="2" charset="0"/>
              </a:rPr>
              <a:t>មួយប័ណ្ណចំណាយ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​ មិនលើស​</a:t>
            </a:r>
            <a:r>
              <a:rPr lang="km-KH" sz="2200" b="1" u="sng" spc="50" dirty="0">
                <a:latin typeface="Khmer MEF1" pitchFamily="2" charset="0"/>
                <a:cs typeface="Khmer MEF1" pitchFamily="2" charset="0"/>
              </a:rPr>
              <a:t>៥លាន</a:t>
            </a:r>
            <a:r>
              <a:rPr lang="km-KH" sz="2200" b="1" u="sng" spc="50" dirty="0" smtClean="0">
                <a:latin typeface="Khmer MEF1" pitchFamily="2" charset="0"/>
                <a:cs typeface="Khmer MEF1" pitchFamily="2" charset="0"/>
              </a:rPr>
              <a:t>រៀល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 ហើយត្រូវ</a:t>
            </a:r>
          </a:p>
          <a:p>
            <a:pPr marL="51117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ជៀសវាងដាច់ខាត​នូវការបំបែកប័ណ្ណចំណាយ​ទៅតាមទីកន្លែង ពេលវេលា	និង​​សមាសភាពនៃមុខសញ្ញាចំណាយ​ ក្នុងគោលបំណង​គេចវេសការទូទាត់	ត្រង់​ ឬ ការ​អនុវត្តកិច្ចលទ្ធកម្ម​សាធារណៈ លើក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លែង​តែ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ចំណាយ​មួយ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ចំនួន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​	ដែល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ត្រូវ​ទូទាត់​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តាមជាក់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ស្តែង​ ដោយ​មិនកំណត់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ចំនួនទឹក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ប្រាក់​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ក្នុងមួយ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ប័ណ្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ណ</a:t>
            </a:r>
          </a:p>
          <a:p>
            <a:pPr marL="51117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​ចំ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ណាយ។ 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ចំណាយ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ទាំងនោះមាន​៖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ចំណាយពិសេស​របស់រាជរដ្ឋាភិបាល​, 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ចំណាយលើប្រាក់បេសកកម្ម​ក្នុងនិង​ក្រៅប្រទេស​,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ចំណាយ​រៀបចំវគ្គបណ្តុះបណ្តាលនិង​សិក្ខាសាលា​,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ចំណាយ​ដែលមាន​របបកំណត់ច្បាស់លា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ស់។</a:t>
            </a:r>
          </a:p>
          <a:p>
            <a:pPr lvl="2" indent="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None/>
            </a:pPr>
            <a:endParaRPr lang="km-KH" sz="2300" b="1" dirty="0">
              <a:latin typeface="Khmer MEF1" pitchFamily="2" charset="0"/>
              <a:cs typeface="Khmer MEF1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23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0662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៣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</a:t>
            </a:r>
            <a:r>
              <a:rPr lang="ca-ES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91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98513" lvl="1" indent="-39528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​​​រជ្ជទេយ្យករ. អាចស្នើសុំដកប្រាក់​រជ្ជទេយ្យ. ដំបូង​ស្មើនឹង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 ឬ តិចជាង​ចំនួន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ទឹកប្រាក់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មួយ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ជុំបង្វិល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​នៃ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តារាងឧបសម្ព័ន្ធ​រជ្ជទេយ្យ.ឆ្នាំមុន 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ឬ ​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សេចក្តីព្រាង​តារាងឧបសម្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ព័ន្ធ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រ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ជ្ជទេយ្យ.ក្នុង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ឆ្នាំអនុ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វត្ត​ថវិកា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​ដោយមានការ​ពិនិត្យ​ឯកភាពជាមុនពីអគ្គនាយកដ្ឋាន​ថវិកា 	និង​អគ្គនាយកដ្ឋានរតនាគារ​ សម្រាប់រដ្ឋបាលកណ្តាល និង​ពីមន្ទីរសហវ និង​រតនាគារ	រាជធានី ខេត្ត​ សម្រាប់រដ្ឋបាល​ថ្នាក់មូលដ្ឋាន​ 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(សកម្មភាពដែលគ្រោង ឬ កើតឡើង</a:t>
            </a: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នា	ដើមឆ្នាំថវិកា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​  </a:t>
            </a: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អាច​ដំណើរ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ការ​បាន</a:t>
            </a: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​រលូន 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និង​ទាន់ពេលវេលា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)</a:t>
            </a:r>
          </a:p>
          <a:p>
            <a:pPr marL="798513" lvl="1" indent="-39528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អនុញ្ញាតទូទាត់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វិក្កយបត្រ ឬ សក្ខីបត្រ​ចំណាយ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​ ដែលចុះកាលបរិច្ឆេទ​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មុនពេលមាន​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ប្រាក់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​ក្នុងបេឡារជ្ជទេយ្យ. 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៣០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ថ្ងៃ 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ប៉ុន្តែ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ប័ណ្ណចំណាយ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​ត្រូវចុះ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កាលបរិច្ឆេទ​​​​​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ក្រោយពេល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មាន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​សាច់ប្រាក់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ក្នុងបេឡារជ្ជទេយ្យ.។ 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ក្នុងករណីលើស​៣០ថ្ងៃ ត្រូវ​ស្នើសុំគោល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ការណ៍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ដោយ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ឡែក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ពីអភិបាលហិរញ្ញវត្ថុ និង​គណនេយ្យករសាធារណៈ​។  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	(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ផ្តល់លទ្ធភាពដល់ការប្រមូលនិង​រៀបចំ​លិខិតយុត្តិការចំណាយបានទាន់ពេលវេលា​)</a:t>
            </a: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24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746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65D88-C060-40D9-AC90-517C95C4837D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7575" y="1025942"/>
            <a:ext cx="8281417" cy="5045075"/>
            <a:chOff x="0" y="502052"/>
            <a:chExt cx="5709768" cy="2934081"/>
          </a:xfrm>
        </p:grpSpPr>
        <p:sp>
          <p:nvSpPr>
            <p:cNvPr id="7" name="Rectangle 6"/>
            <p:cNvSpPr/>
            <p:nvPr/>
          </p:nvSpPr>
          <p:spPr>
            <a:xfrm>
              <a:off x="0" y="1385717"/>
              <a:ext cx="1806618" cy="9892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20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</a:t>
              </a: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ជ្ជទេយ្យករបុរេប្រទាន​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ដកសាច់ប្រាក់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រជ្ជទេយ្យបុរេប្រទាន​ពីគណនេយ្យករសាធារណៈ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849121" y="578051"/>
              <a:ext cx="1876425" cy="77628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ចំណាយសាច់ប្រាក់</a:t>
              </a:r>
              <a:endParaRPr lang="en-US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រជ្ជទេយ្យបុរេប្រទាន</a:t>
              </a:r>
              <a:r>
                <a:rPr lang="km-KH" sz="20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</a:t>
              </a:r>
              <a:endParaRPr lang="en-US" sz="20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86245" y="1380668"/>
              <a:ext cx="1923523" cy="102463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 smtClean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រជ្ជទេយ្</a:t>
              </a: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យករបុរេប្រទាន​រៀបចំលិខិតយុត្តិការចំណាយ រួចដាក់ជូនអាណាប័ក ដើម្បី​​បោះផ្សាយអាណត្តិនិយ័តកម្ម ដើម្បីទូទាត់</a:t>
              </a:r>
              <a:r>
                <a:rPr lang="km-KH" sz="11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</a:t>
              </a:r>
              <a:endParaRPr lang="en-US" sz="12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49121" y="2435431"/>
              <a:ext cx="1876425" cy="100070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ទទួល​បានទិដ្ឋាការពីអភិបាល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spc="-8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ហិរញ្ញវត្ថុ</a:t>
              </a: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 និង​ទទួល​បាន​ការឯកភាព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​ទូទាត់​ពីគណនេយ្យករសាធារណៈ​ជាចំណាយថវិកា​ស្ថាពរ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Curved Down Arrow 10"/>
            <p:cNvSpPr/>
            <p:nvPr/>
          </p:nvSpPr>
          <p:spPr>
            <a:xfrm rot="2498244">
              <a:off x="3762441" y="817828"/>
              <a:ext cx="1061601" cy="366395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Curved Down Arrow 11"/>
            <p:cNvSpPr/>
            <p:nvPr/>
          </p:nvSpPr>
          <p:spPr>
            <a:xfrm rot="8043414">
              <a:off x="3772671" y="2649959"/>
              <a:ext cx="840900" cy="441888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Curved Down Arrow 12"/>
            <p:cNvSpPr/>
            <p:nvPr/>
          </p:nvSpPr>
          <p:spPr>
            <a:xfrm rot="13395735">
              <a:off x="743151" y="2582528"/>
              <a:ext cx="1014160" cy="366395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Curved Down Arrow 13"/>
            <p:cNvSpPr/>
            <p:nvPr/>
          </p:nvSpPr>
          <p:spPr>
            <a:xfrm rot="18596188">
              <a:off x="957629" y="701558"/>
              <a:ext cx="840900" cy="441888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423988" y="2419349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៤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63994" y="2440616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៣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47308" y="1014686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២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80390" y="1024353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១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កិច្ចដំណើរការនៃរជ្ជទេយ្យបុរេប្រទាន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348836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63584" cy="5483225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១.ការ​ដក​ប្រាក់​រជ្ជទេយ្យ​.ពីរតនាគារ​ 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ធ្វើ​ប័ណ្ណដកប្រាក់រជ្ជទេយ្យ.​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ជុំបង្វិលដំបូង នាដើមឆ្នាំថវិកា (មុន និងក្រោយបង្កើតតារាងឧបសម្ព័ន្ធថ្មី)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​នៅពេលទូទាត់​បំពេញបេឡាសាច់ប្រាក់រជ្ជទេយ្យ.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400" b="1" spc="3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ទទួលមូលប្បទានប័ត្រពីរតនាគារ រួច​​បញ្ចូល​ប្រាក់​ទៅក្នុងគណនីរបស់រ</a:t>
            </a: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ជ្ជទេយ្យករ.នៅធនាគារ​</a:t>
            </a:r>
            <a:endParaRPr lang="ca-ES" sz="2400" spc="-15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26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7710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8863584" cy="5334000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២.ការ​ដកប្រាក់​ពីគណនី​របស់រជ្ជទេយ្យករ.នៅធនាគារ​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បញ្ចូលក្នុង​បេឡាសាច់ប្រាក់​ក្នុងដៃរជ្ជទេយ្យករ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6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​ចំណាយប្រាក់​ពីគណនី​នៅធនាគារ​ផ្ទាល់​</a:t>
            </a:r>
            <a:r>
              <a:rPr lang="en-US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តាមរយៈប្រព័ន្ធធនាគារ </a:t>
            </a:r>
            <a:r>
              <a:rPr lang="en-US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ត្រូវ​មានគោលការណ៍ចំណាយ)</a:t>
            </a:r>
            <a:endParaRPr lang="en-US" sz="2500" spc="2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tabLst>
                <a:tab pos="406400" algn="l"/>
              </a:tabLst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៣.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ការ​ដកប្រាក់​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ពីបេឡាសាច់ប្រាក់​ក្នុងដៃរ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ជ្ជទេយ្យករ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500" spc="100" dirty="0">
                <a:latin typeface="Khmer MEF1" panose="02000506000000020004" pitchFamily="2" charset="0"/>
                <a:cs typeface="Khmer MEF1" panose="02000506000000020004" pitchFamily="2" charset="0"/>
              </a:rPr>
              <a:t>មុននឹង</a:t>
            </a:r>
            <a:r>
              <a:rPr lang="km-KH" sz="2500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ចំណាយ​សាច់ប្រាក់​ ត្រូវមានគោលការណ៍ចំណាយពី អាណាប័ក​​</a:t>
            </a: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ជាមុន​ រួចធ្វើប័ណ្ណចំណាយ​</a:t>
            </a:r>
            <a:endParaRPr lang="km-KH" sz="2500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27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61075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63584" cy="5483225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៤. ការប្រមូល​សក្ខីប័ត្រ​ចំណាយ​និង​បោះផ្សាយ​អាណត្តិនិយ័តកម្ម​</a:t>
            </a:r>
          </a:p>
          <a:p>
            <a:pPr lvl="2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​ប្រមូលវិក័យបត្រ ឬសក្ខីបត្រចំណាយ ដែលបាន​ចំណាយរួច</a:t>
            </a:r>
            <a:endParaRPr lang="km-KH" sz="2500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lvl="2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6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500" spc="-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រៀបចំដីកាអមលិខិតយុត្តិការ​ចំណាយ​ ដោយ​ប្រមូល​ផ្តុំ​រាល់​      សក្ខីបត្រ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​​ចំណាយ​ ដើម្បី​បោះផ្សាយ​អាណត្តិនិយ័តកម្ម​           </a:t>
            </a:r>
            <a:r>
              <a:rPr lang="km-KH" sz="2500" i="1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(រាល់វិក័យប័ត្រ ឬ សក្ខីបត្រចំណាយ​ ត្រូវមាន​ការបញ្ជាក់ទទួលស្គាល់​ពីអាណាប័ក ឬ អ្នកដែលទទួលការ​ផ្ទេរសិទ្ធិពីអាណាប័ក)</a:t>
            </a:r>
          </a:p>
          <a:p>
            <a:pPr marL="0" lvl="2" indent="0">
              <a:lnSpc>
                <a:spcPct val="130000"/>
              </a:lnSpc>
              <a:buNone/>
              <a:tabLst>
                <a:tab pos="406400" algn="l"/>
              </a:tabLst>
            </a:pPr>
            <a:r>
              <a:rPr lang="km-KH" sz="28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៥. ការឯកភាពទូទាត់លើអាណត្តិនិយ័តកម្មដោយរតនាគារ​​</a:t>
            </a:r>
          </a:p>
          <a:p>
            <a:pPr marL="850900" lvl="2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>
                <a:latin typeface="Khmer MEF1" panose="02000506000000020004" pitchFamily="2" charset="0"/>
                <a:cs typeface="Khmer MEF1" panose="02000506000000020004" pitchFamily="2" charset="0"/>
              </a:rPr>
              <a:t>ការ​ទូទាត់​បំពេញបេឡាសាច់ប្រាក់​រជ្ជទេយ្យ.</a:t>
            </a:r>
          </a:p>
          <a:p>
            <a:pPr marL="850900" lvl="2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>
                <a:latin typeface="Khmer MEF1" panose="02000506000000020004" pitchFamily="2" charset="0"/>
                <a:cs typeface="Khmer MEF1" panose="02000506000000020004" pitchFamily="2" charset="0"/>
              </a:rPr>
              <a:t>ការ​ទូទាត់​ជម្រះ​បុរេប្រទានពីរតនាគារ​ (នាពេលដំណាច់ឆ្នាំ)</a:t>
            </a:r>
            <a:endParaRPr lang="ca-ES" sz="2500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28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8290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63584" cy="5483225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៦. ការបង់ប្រាក់រជ្ជទេយ្យបុរេប្រទាន​ដែលនៅសល់​ចូលគណនីរបស់​      រជ្ជទេយ្យករ​. នៅរតនាគារ​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ដើម្បីចុះកិច្ច​បញ្ជិកាជម្រះ​បញ្ជី​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ប្រាក់សល់​ក្នុង​បេឡាសាច់ប្រាក់ក្នុងដៃរជ្ជទេយ្យករ.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ប្រាក់សល់​ក្នុង​បេឡាសាច់ប្រាក់​រជ្ជទេយ្យករ.នៅធនាគារ​</a:t>
            </a:r>
            <a:r>
              <a:rPr lang="km-KH" sz="2400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29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28872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077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១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8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សញ្ញាណទូទៅ</a:t>
            </a:r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នៃ​រជ្ជទេយ្យ​បុរេប្រទាន​សម្រាប់ថវិកាកម្ម</a:t>
            </a:r>
            <a:r>
              <a:rPr lang="km-KH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វិធី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71450" y="750981"/>
            <a:ext cx="86487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លិខិតបទដ្ឋានគតិយុត្តពាក់ព័ន្ធនឹងការងាររជ្ជទេយ្យបុរេប្រទាន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នីតិ</a:t>
            </a:r>
            <a:r>
              <a:rPr lang="km-KH" sz="2300" b="1" dirty="0">
                <a:latin typeface="Khmer MEF1" pitchFamily="2" charset="0"/>
                <a:cs typeface="Khmer MEF1" pitchFamily="2" charset="0"/>
              </a:rPr>
              <a:t>វិធីចំណាយតាមរជ្ជទេយ្យបុរេប្រទាន​ត្រូវ​បាន​ធ្វើបច្ចុប្បន្នភាពដោយ​ប្រកាសលេខ​១៩៣៧ សហវ.ប្រក ចុះថ្ងៃទី​៣១ ខែធ្នូ ឆ្នាំ​២០១៤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>
                <a:latin typeface="Khmer MEF1" pitchFamily="2" charset="0"/>
                <a:cs typeface="Khmer MEF1" pitchFamily="2" charset="0"/>
              </a:rPr>
              <a:t>ប្រកាសលេខ​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៨២៩សហ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វ.ប្រក ចុះថ្ងៃទី​១៦ ខែកក្កដា ឆ្នាំ២០១៥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​ បាន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កែ​សម្រួល​ប្រការ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មួយចំនួន​នៃប្រកាសលេខ​១៩៣៧ សហវ.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ប្រក 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ចុះថ្ងៃទី​៣១ ខែធ្នូ ឆ្នាំ២០១៤ ស្តីពី​នីតិវិធីចំណាយតាមរជ្ជទេយ្យបុរេប្រទាន​សម្រាប់រដ្ឋបាលថ្នាក់ជាតិ​</a:t>
            </a:r>
            <a:endParaRPr lang="en-US" sz="2300" dirty="0">
              <a:latin typeface="Khmer MEF1" pitchFamily="2" charset="0"/>
              <a:cs typeface="Khmer MEF1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>
                <a:latin typeface="Khmer MEF1" pitchFamily="2" charset="0"/>
                <a:cs typeface="Khmer MEF1" pitchFamily="2" charset="0"/>
              </a:rPr>
              <a:t>សារាចរណែនាំលេខ​០១៨ សហវ. ចុះថ្ងៃទី​៣១ ខែធ្នូ ឆ្នាំ២០១៥ ស្តីពីកិច្ចបញ្ជិកា</a:t>
            </a:r>
            <a:r>
              <a:rPr lang="km-KH" sz="2300" spc="-100" dirty="0">
                <a:latin typeface="Khmer MEF1" pitchFamily="2" charset="0"/>
                <a:cs typeface="Khmer MEF1" pitchFamily="2" charset="0"/>
              </a:rPr>
              <a:t>គណនេយ្យរជ្ជទេយ្យបុរេប្រទាន​​​សម្រាប់រដ្ឋបាលថ្នាក់</a:t>
            </a:r>
            <a:r>
              <a:rPr lang="km-KH" sz="2300" spc="-100" dirty="0" smtClean="0">
                <a:latin typeface="Khmer MEF1" pitchFamily="2" charset="0"/>
                <a:cs typeface="Khmer MEF1" pitchFamily="2" charset="0"/>
              </a:rPr>
              <a:t>ជាតិនិង</a:t>
            </a:r>
            <a:r>
              <a:rPr lang="km-KH" sz="2300" spc="-100" dirty="0">
                <a:latin typeface="Khmer MEF1" pitchFamily="2" charset="0"/>
                <a:cs typeface="Khmer MEF1" pitchFamily="2" charset="0"/>
              </a:rPr>
              <a:t>​រដ្ឋបាល​ថ្នាក់ក្រោមជាតិ</a:t>
            </a:r>
            <a:endParaRPr lang="en-US" sz="2300" spc="-100" dirty="0">
              <a:latin typeface="Khmer MEF1" pitchFamily="2" charset="0"/>
              <a:cs typeface="Khmer MEF1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>
                <a:latin typeface="Khmer MEF1" pitchFamily="2" charset="0"/>
                <a:cs typeface="Khmer MEF1" pitchFamily="2" charset="0"/>
              </a:rPr>
              <a:t>សារាចរណែនាំលេខ០០៤ សហវ. ចុះថ្ងៃទី​១៤ ខែមីនា ឆ្នាំ២០១៦ ស្តីពីការបង្កើតតារាងឧបសម្ព័ន្ធរជ្ជទេយ្យ​បុរេប្រទាន​​សម្រាប់ថវិកាកម្មវិធី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លិខិតបទដ្ឋានគតិយុត្តពាក់ព័ន្ធផ្សេងៗ (ប្រកាស១៩១១ សហវ, ៨៣៨ សហវ. ជាដើម)</a:t>
            </a:r>
            <a:endParaRPr lang="en-US" sz="2300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3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2002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9118600" cy="54832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លិខិតយុត្តិការចំណាយ ភ្ជាប់តាមអាណត្តិនិយ័តកម្ម​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១.</a:t>
            </a:r>
            <a:r>
              <a:rPr lang="km-KH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អាណត្តិនិយ័តកម្ម,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ដីកា</a:t>
            </a:r>
            <a:r>
              <a:rPr lang="km-KH" sz="2500" b="1" spc="100" dirty="0">
                <a:latin typeface="Khmer MEF1" panose="02000506000000020004" pitchFamily="2" charset="0"/>
                <a:cs typeface="Khmer MEF1" panose="02000506000000020004" pitchFamily="2" charset="0"/>
              </a:rPr>
              <a:t>អមបញ្ចេញ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អាណត្តិ,​</a:t>
            </a:r>
            <a:r>
              <a:rPr lang="km-KH" sz="2500" b="1" spc="100" dirty="0">
                <a:latin typeface="Khmer MEF1" panose="02000506000000020004" pitchFamily="2" charset="0"/>
                <a:cs typeface="Khmer MEF1" panose="02000506000000020004" pitchFamily="2" charset="0"/>
              </a:rPr>
              <a:t>ដីកាអម​លិខិតយុត្តិការ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 	និង​សលាក</a:t>
            </a:r>
            <a:r>
              <a:rPr lang="km-KH" sz="2500" b="1" spc="100" dirty="0">
                <a:latin typeface="Khmer MEF1" panose="02000506000000020004" pitchFamily="2" charset="0"/>
                <a:cs typeface="Khmer MEF1" panose="02000506000000020004" pitchFamily="2" charset="0"/>
              </a:rPr>
              <a:t>ប័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ត្រ​កត់ត្រា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​ចំណាយ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​និ​ងត្រួតពិនិត្យ​ហិរញ្ញវត្ថុ​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២. លិខិត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ស្នើសុំទូទាត់​ប្រាក់រជ្ជទេយ្យបុរេប្រទាន​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៣. របាយ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ការណ៍ចំណាយ​ប្រាក់រជ្ជទេយ្យបុរេប្រទាន​ (តាមដានជាប្រចាំ)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</a:t>
            </a:r>
            <a:r>
              <a:rPr lang="km-KH" sz="25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៤. តារាង</a:t>
            </a:r>
            <a:r>
              <a:rPr lang="km-KH" sz="2500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សម្រង់​ចំណាយ​ប្រាក់រជ្ជទេយ្យបុរេប្រទាន តាមចំណាត់ថ្នាក់សេដ្ឋកិច្ច  	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និង​ចំណាត់​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ថ្នាក់កម្មវិធី​ </a:t>
            </a:r>
            <a:endParaRPr lang="en-US" sz="25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en-US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en-US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៥. ប័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ណ្ណចំណាយ​, វិក័យប័ត្រ និង​សក្ខីប័ត្រ​ចំណាយ, ប័ណ្ណបើកសាច់ប្រាក់​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	ព្រម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ទាំងលិខិតយុត្តិការចំណាយ​មួយចំនួនផ្សេងទៀត ទៅតាម​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មុខ	សញ្ញា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ចំណាយ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(ដូចជា៖ បេសកកម្ម ត្រូវមានតារាងសម្រង់​..)</a:t>
            </a:r>
            <a:endParaRPr lang="ca-ES" sz="2500" b="1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30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280416" y="2286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៥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ផ្សេងៗ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12686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457200" y="33528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m-KH" sz="2800" b="1" dirty="0">
                <a:latin typeface="Khmer MEF1" pitchFamily="2" charset="0"/>
                <a:cs typeface="Khmer MEF1" pitchFamily="2" charset="0"/>
              </a:rPr>
              <a:t>ឯកសារ</a:t>
            </a:r>
            <a:r>
              <a:rPr lang="km-KH" sz="2800" b="1" dirty="0" smtClean="0">
                <a:latin typeface="Khmer MEF1" pitchFamily="2" charset="0"/>
                <a:cs typeface="Khmer MEF1" pitchFamily="2" charset="0"/>
              </a:rPr>
              <a:t>ប្រកាសនិងឯក</a:t>
            </a:r>
            <a:r>
              <a:rPr lang="km-KH" sz="2800" b="1" dirty="0">
                <a:latin typeface="Khmer MEF1" pitchFamily="2" charset="0"/>
                <a:cs typeface="Khmer MEF1" pitchFamily="2" charset="0"/>
              </a:rPr>
              <a:t>សារផ្សេងៗ អាចទាញយកបានពី</a:t>
            </a:r>
            <a:r>
              <a:rPr lang="en-US" sz="2800" b="1" dirty="0" smtClean="0">
                <a:latin typeface="Khmer MEF1" pitchFamily="2" charset="0"/>
                <a:cs typeface="Khmer MEF1" pitchFamily="2" charset="0"/>
                <a:hlinkClick r:id="rId2"/>
              </a:rPr>
              <a:t>https://www.facebook.com/treasury.gov.kh</a:t>
            </a:r>
            <a:endParaRPr lang="en-US" sz="2800" b="1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4420A-1099-4440-AB12-095AC465CE8D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210671" y="1410865"/>
            <a:ext cx="8686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m-KH" sz="8000" dirty="0">
                <a:latin typeface="Khmer OS Muol Light" pitchFamily="2" charset="0"/>
                <a:cs typeface="Khmer OS Muol Light" pitchFamily="2" charset="0"/>
              </a:rPr>
              <a:t>សូមអរគុណ!</a:t>
            </a:r>
            <a:endParaRPr lang="en-US" sz="8000" dirty="0">
              <a:latin typeface="Khmer OS Muol Light" pitchFamily="2" charset="0"/>
              <a:cs typeface="Khmer OS Muol Ligh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71476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077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១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8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សញ្ញាណទូទៅ</a:t>
            </a:r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នៃ​រជ្ជទេយ្យ​បុរេប្រទាន​សម្រាប់ថវិកាកម្ម</a:t>
            </a:r>
            <a:r>
              <a:rPr lang="km-KH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វិធី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965" y="1143000"/>
            <a:ext cx="8801100" cy="476885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457200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2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ខ.	គោលការណ៍ទូទៅនៃចំណាយរជ្ជទេយ្យបុរេប្រទាន​សម្រាប់</a:t>
            </a:r>
            <a:r>
              <a:rPr lang="km-KH" sz="2200" dirty="0">
                <a:latin typeface="Khmer MEF2" panose="02000506000000020004" pitchFamily="2" charset="0"/>
                <a:cs typeface="Khmer MEF2" panose="02000506000000020004" pitchFamily="2" charset="0"/>
              </a:rPr>
              <a:t>ថវិកាកម្មវិធី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មូលដ្ឋានរួមចំណែកគាំទ្រ​ដល់សមិទ្ធកម្ម​នៃគោលបំណង​ គោលនយោបាយ​ និង​កម្មវិធី​របស់​ក្រសួង </a:t>
            </a:r>
            <a:r>
              <a:rPr lang="km-KH" sz="2300" dirty="0">
                <a:latin typeface="Khmer MEF1" panose="02000506000000020004" pitchFamily="2" charset="0"/>
                <a:cs typeface="Khmer MEF1" panose="02000506000000020004" pitchFamily="2" charset="0"/>
              </a:rPr>
              <a:t>ស្ថាប័នថវិកាកម្ម</a:t>
            </a: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វិធី </a:t>
            </a:r>
          </a:p>
          <a:p>
            <a:pPr marL="914400" lvl="1" indent="-223838" algn="just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ការបង្កើនប្រសិទ្ធភាព​និងស័ក្តិសិទ្ធភាព​នៃការអនុវត្ត​ចំណាយ ប្រកបដោយ</a:t>
            </a:r>
          </a:p>
          <a:p>
            <a:pPr marL="690562" lvl="1" indent="0" algn="just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	​ភាពទាន់​ពេល</a:t>
            </a: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, តម្លាភាព និង​គណនេយ្យភាព​ ព្រមទាំងការទទួលខុសត្រូវ​ខ្ពស់​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បេឡារជ្ជទេយ្យបុរេប្រទាន​មានទំហំទឹកប្រាក់ច្រើន ដែលអាចផ្តល់លទ្ធភាពងាយស្រួល​ដល់ការអនុវត្តចំណាយដំណើការរដ្ឋបាល និង​សកម្មភាពនៃថវិកាកម្មវិធី</a:t>
            </a:r>
            <a:r>
              <a:rPr lang="km-KH" sz="2300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ស្របតាម​សកម្មភាព​ និង​តម្រូវការ​ចាំបាច់​របស់​ក្រសួង ស្ថាប័នថវិកាកម្មវិធី​។</a:t>
            </a:r>
            <a:endParaRPr lang="en-US" sz="230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690562" lvl="1" indent="0">
              <a:lnSpc>
                <a:spcPct val="150000"/>
              </a:lnSpc>
              <a:buClr>
                <a:schemeClr val="tx1"/>
              </a:buClr>
              <a:buNone/>
            </a:pPr>
            <a:endParaRPr lang="km-KH" sz="230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4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36598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077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និង​ការ​តែងតាំងរជ្ជទេយ្យករ.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55463"/>
            <a:ext cx="8610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300" b="1" dirty="0">
                <a:latin typeface="Khmer MEF1" pitchFamily="2" charset="0"/>
                <a:cs typeface="Khmer MEF1" pitchFamily="2" charset="0"/>
              </a:rPr>
              <a:t>រជ្ជទេយ្យបុរេប្រទាន​ គឺជាចំណាយលើដំណើរការរដ្ឋបាល និ​ងចំណាយ​ដែលមាន</a:t>
            </a:r>
            <a:r>
              <a:rPr lang="km-KH" sz="2300" b="1" spc="-100" dirty="0">
                <a:latin typeface="Khmer MEF1" pitchFamily="2" charset="0"/>
                <a:cs typeface="Khmer MEF1" pitchFamily="2" charset="0"/>
              </a:rPr>
              <a:t>លក្ខណៈ​ជាប្រចាំ ចាំបាច់ បន្ទាន់​ និ​ងមិនអាចរង់ចាំការបោះផ្សាយ​អាណត្តិបើកប្រាក់</a:t>
            </a:r>
            <a:r>
              <a:rPr lang="km-KH" sz="2300" b="1" dirty="0">
                <a:latin typeface="Khmer MEF1" pitchFamily="2" charset="0"/>
                <a:cs typeface="Khmer MEF1" pitchFamily="2" charset="0"/>
              </a:rPr>
              <a:t>​​​ធម្មតាបាន​។ </a:t>
            </a:r>
            <a:endParaRPr lang="km-KH" sz="2300" b="1" dirty="0" smtClean="0">
              <a:latin typeface="Khmer MEF1" pitchFamily="2" charset="0"/>
              <a:cs typeface="Khmer MEF1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​មុខសញ្ញាចំណាយ​តាមរជ្ជទេយ្យបុរេប្រទាន​ រួមមាន៖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ចំណាយចាំបាច់ជាប្រចាំ សម្រាប់ការងារ​រដ្ឋបាល​ (សម្ភារៈ, ការជួសជុល...)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ចំណាយសម្រាប់​សង្គ្រោះជាបន្ទាន់​និង​ពិសេស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ចំណាយ​សម្រាប់​ប្រាក់​បេសកកម្ម​នៅក្នុង​និងក្រៅប្រទេស​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ចំណាយ​សម្រាប់​លាភការ​របស់​បុគ្គលិក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ចំណាយសម្រាប់​រៀបចំវគ្គបណ្តុះបណ្តាល​និង​សិក្ខាសាលា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ចំណាយសម្រាប់គាំទ្រដល់ការអនុវត្ត​សកម្មភាព​នៃថវិកាកម្មវិ</a:t>
            </a:r>
            <a:r>
              <a:rPr lang="km-KH" sz="2200" b="1" dirty="0" smtClean="0">
                <a:latin typeface="Khmer MEF1" pitchFamily="2" charset="0"/>
                <a:cs typeface="Khmer MEF1" pitchFamily="2" charset="0"/>
              </a:rPr>
              <a:t>ធី។</a:t>
            </a:r>
            <a:endParaRPr lang="km-KH" sz="2000" b="1" dirty="0" smtClean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5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2684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55463"/>
            <a:ext cx="8610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កញ្ចប់រជ្ជទេយ្យបុរេប្រទាន​អាចបង្កើត ១០០ភាគរយ នៃ​ឥណទាន​តាមគណនី និង​អនុគណនីនីមួយៗ ដែលជ្រើសរើស ដោយដកឥណទាន​សម្រាប់​ចំណាយតាមនីតិវិធីទូទាត់​ត្រង់​ មានជាអាទិ៍៖ ចំណាយចាំបាច់ដែលតម្រូវឱ្យអនុវត្ត​នីតិវិធីលទ្ធកម្ម​, ចំណាយលើ​ប្រាក់​បៀវត្ស​។ល។​​</a:t>
            </a:r>
          </a:p>
          <a:p>
            <a:pPr marL="914400" lvl="1" indent="-223838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ឥណទាន​ថវិកាដែលអាចអនុវត្តតាមរជ្ជទេយ្យ.​ ១០០% រួមមាន៖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ចំណាយបេសកកម្មក្នុង និងក្រៅប្រទេស​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ចំណាយលើការរៀបចំវគ្គបណ្តុះបណ្តាល និង​សិក្ខាសាលា​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ចំណាយចាំបាច់មួយចំនួន​ ដែលគាំទ្រដល់​សកម្មភាពនៃ​ថវិកាកម្មវិធី និងដែលមិនប៉ះពាល់ដល់ការងារទូទាត់ត្រង់​​ (កិច្ចលទ្ធកម្ម...)។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6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4484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52400" y="777875"/>
            <a:ext cx="86868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​ជុំបង្វិលនៃរជ្ជទេយ្យ.​ ត្រូវ​កំណត់ ១ ភាគ ៤ នៃ​ឥណទាន​រជ្ជទេយ្យ.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យន្តការ​នៃ​ជុំបង្វិល​និង​ការទូទាត់​បំពេញបេឡាឡើងវិញ រួមមាន៖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មិនអនុញ្ញាតឱ្យទូទាត់​ក្នុង១លើក លើស​ទំហំទឹកប្រាក់​១ជុំបង្វិលនៃរជ្ជទេយ្យ.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អនុញ្ញាតឱ្យទូទាត់​ច្រើនលើកទៅតាមតម្រូវការ​ជាក់ស្តែង​ ដោយមិនកំណត់ពេលវេលា​ ហើយមិនត្រូវ​លើសឥណទាន​ប្រចាំឆ្នាំ ប៉ុន្តែត្រូវធានានិរន្តភាព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255713" algn="l"/>
              </a:tabLst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	នៃចំណាយលើដំណើរការរដ្ឋបាល​ដល់​ដំណាច់ឆ្នាំ​ថវិកា និង​សមិទ្ធកម្ម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255713" algn="l"/>
              </a:tabLst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នៃកម្មវិធីរបស់ខ្លួន​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  <a:tabLst>
                <a:tab pos="1255713" algn="l"/>
              </a:tabLst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បេឡារជ្ជទេយ្យ. ត្រូវ​បានបំពេញឡើងវិញ ក្រោយ​ការទូទាត់មួយលើកៗ លើកលែងការទូទាត់​ក្រោយ​កាលបរិច្ឆេទ​នៃការបើកសាច់ប្រាក់​ចុងក្រោយ ដែលជាការទូទាត់ជម្រះបញ្ជីនាដំណាច់ឆ្នាំថវិកា​​</a:t>
            </a:r>
            <a:endParaRPr lang="ca-ES" b="1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7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9463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55463"/>
            <a:ext cx="87249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នៅពេលបង្កើតកញ្ចប់រជ្ជទេយ្យបុរេប្រទាន គឺត្រូវកំណត់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ញែក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កញ្ចប់ឥណទាន​ជា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០២ប្រភេទ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គឺ៖ (១)-ឥណទាន​ទូទាត់​ធម្មតា និង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​​(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២)-ឥណ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ទាន​​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រជ្ជទេយ្យបុរេប្រទាន​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 ប្រព័ន្ធ </a:t>
            </a:r>
            <a:r>
              <a:rPr lang="en-US" dirty="0" smtClean="0">
                <a:latin typeface="Khmer MEF1" panose="02000506000000020004" pitchFamily="2" charset="0"/>
                <a:cs typeface="Khmer MEF1" panose="02000506000000020004" pitchFamily="2" charset="0"/>
              </a:rPr>
              <a:t>FMIS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ក៏នឹងកត់ត្រាតាមដានឥណទានទាំង២ប្រភេទផងដែរ។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តារាងឧបសម្ព័ន្ធរជ្ជទេយ្យបុរេប្រទាន​សម្រាប់ថវិកាកម្មវិធី​មាន០២ ប្រភេទ គឺ៖ (១)-តាមចំណាត់ថ្នាក់សេដ្ឋកិច្ច និង​(២)-តាមចំណាត់ថ្នាក់កម្មវិធី។​ ប្រព័ន្ធ </a:t>
            </a:r>
            <a:r>
              <a:rPr lang="en-US" dirty="0">
                <a:latin typeface="Khmer MEF1" panose="02000506000000020004" pitchFamily="2" charset="0"/>
                <a:cs typeface="Khmer MEF1" panose="02000506000000020004" pitchFamily="2" charset="0"/>
              </a:rPr>
              <a:t>FMIS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នឹង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ត្រួតពិនិត្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យឥណ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ទាន​ (</a:t>
            </a:r>
            <a:r>
              <a:rPr lang="en-US" dirty="0">
                <a:latin typeface="Khmer MEF1" panose="02000506000000020004" pitchFamily="2" charset="0"/>
                <a:cs typeface="Khmer MEF1" panose="02000506000000020004" pitchFamily="2" charset="0"/>
              </a:rPr>
              <a:t>Budget </a:t>
            </a:r>
            <a:r>
              <a:rPr lang="en-US" spc="-100" dirty="0">
                <a:latin typeface="Khmer MEF1" panose="02000506000000020004" pitchFamily="2" charset="0"/>
                <a:cs typeface="Khmer MEF1" panose="02000506000000020004" pitchFamily="2" charset="0"/>
              </a:rPr>
              <a:t>Check) 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តាម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ចំណាត់ថ្នាក់សេដ្ឋកិច្ចផង </a:t>
            </a:r>
            <a:r>
              <a:rPr lang="km-KH" b="1" i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(ដល់អនុគណនី) 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និងចំ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ណាត់​​​​ថ្នាក់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កម្មវិធីផង </a:t>
            </a:r>
            <a:r>
              <a:rPr lang="km-KH" b="1" i="1" dirty="0">
                <a:latin typeface="Khmer MEF1" panose="02000506000000020004" pitchFamily="2" charset="0"/>
                <a:cs typeface="Khmer MEF1" panose="02000506000000020004" pitchFamily="2" charset="0"/>
              </a:rPr>
              <a:t>(ដល់ចង្កោមសកម្មភាព)</a:t>
            </a:r>
            <a:r>
              <a:rPr lang="km-KH" b="1" i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b="1" i="1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b="1" dirty="0" smtClean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8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6191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808038"/>
            <a:ext cx="84963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​ការបង្កើតតារាងឧបសម្ព័ន្ធ</a:t>
            </a:r>
            <a:r>
              <a:rPr lang="ca-ES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</a:t>
            </a:r>
            <a:r>
              <a:rPr lang="ca-ES" sz="2100" b="1" spc="-50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</a:t>
            </a:r>
            <a:r>
              <a:rPr lang="ca-ES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 </a:t>
            </a:r>
            <a:r>
              <a:rPr lang="ca-ES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សម្រាប់ថវិកាកម្មវិធីតាមចំណាត់ថ្នាក់សេដ្ឋកិច្ច​៖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u="sng" dirty="0">
                <a:latin typeface="Khmer MEF1" panose="02000506000000020004" pitchFamily="2" charset="0"/>
                <a:cs typeface="Khmer MEF1" panose="02000506000000020004" pitchFamily="2" charset="0"/>
              </a:rPr>
              <a:t>ប្រកាសអន្តរក្រសួង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ca-ES" dirty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រវាងក្រសួងសេដ្ឋកិច្ចនិងហិរញ្ញវត្ថុ និងក្រសួង ស្ថាប័ន និងអង្គភាពសាធារណៈសាមី តាមរយៈ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អគ្គ. ថវិកា និងអគ្គ. ​រត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នាគា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រជាតិ 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 </a:t>
            </a:r>
            <a:r>
              <a:rPr lang="km-KH" b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(សម្រាប់ថ្នាក់កណ្តាល)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u="sng" spc="-1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សេ</a:t>
            </a:r>
            <a:r>
              <a:rPr lang="km-KH" u="sng" spc="-120" dirty="0">
                <a:latin typeface="Khmer MEF1" panose="02000506000000020004" pitchFamily="2" charset="0"/>
                <a:cs typeface="Khmer MEF1" panose="02000506000000020004" pitchFamily="2" charset="0"/>
              </a:rPr>
              <a:t>ចក្តី</a:t>
            </a:r>
            <a:r>
              <a:rPr lang="km-KH" u="sng" spc="-1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សម្រេច</a:t>
            </a:r>
            <a:r>
              <a:rPr lang="km-KH" spc="-1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ដែលចុះហត្ថលេខារួមគ្នា ដោយ៖ (</a:t>
            </a:r>
            <a:r>
              <a:rPr lang="km-KH" spc="-120" dirty="0">
                <a:latin typeface="Khmer MEF1" panose="02000506000000020004" pitchFamily="2" charset="0"/>
                <a:cs typeface="Khmer MEF1" panose="02000506000000020004" pitchFamily="2" charset="0"/>
              </a:rPr>
              <a:t>១)-​ប្រធានមន្ទីរជំនាញរាជធានី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ខេត្ត​ ឬ អាណាប័ក​​ផ្ទេរសិទ្ធិ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និង​(២)-ប្រធានមន្ទីរ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​សេដ្ឋកិច្ចនិងហិរញ្ញវត្ថុ​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តាមរយៈ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មន្ទីរសេដ្ឋកិច្ច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​និងហិរញ្ញវត្ថុ​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និង​​រតនាគាររាជធានី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ខេត្ត </a:t>
            </a:r>
            <a:r>
              <a:rPr lang="km-KH" b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(សម្រាប់ថ្នាក់មូលដ្ឋាន​​)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អាច​អនុញ្ញាតឱ្យកែសម្រួលក្នុងករណីមានតម្រូវការ​ចាំបាច់​ ដោយ​</a:t>
            </a:r>
            <a:r>
              <a:rPr lang="km-KH" spc="-150" dirty="0">
                <a:latin typeface="Khmer MEF1" panose="02000506000000020004" pitchFamily="2" charset="0"/>
                <a:cs typeface="Khmer MEF1" panose="02000506000000020004" pitchFamily="2" charset="0"/>
              </a:rPr>
              <a:t>ត្រូវ​អនុលោមតាមនីតិវិធីហិរញ្ញវត្ថុជាធរមាន​ និង​ត្រូវរក្សាទុកឥណទាន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​​សម្រាប់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​ទូទាត់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​​ជម្រះ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បញ្ជី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9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721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hmer">
      <a:majorFont>
        <a:latin typeface="Khmer OS Muol Light"/>
        <a:ea typeface=""/>
        <a:cs typeface="Khmer OS Muol Light"/>
      </a:majorFont>
      <a:minorFont>
        <a:latin typeface="Khmer OS Siemreap"/>
        <a:ea typeface=""/>
        <a:cs typeface="Khmer OS Siemrea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hmer">
      <a:majorFont>
        <a:latin typeface="Khmer OS Muol Light"/>
        <a:ea typeface=""/>
        <a:cs typeface="Khmer OS Muol Light"/>
      </a:majorFont>
      <a:minorFont>
        <a:latin typeface="Khmer OS Siemreap"/>
        <a:ea typeface=""/>
        <a:cs typeface="Khmer OS Siemrea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10375</TotalTime>
  <Words>5377</Words>
  <Application>Microsoft Office PowerPoint</Application>
  <PresentationFormat>On-screen Show (4:3)</PresentationFormat>
  <Paragraphs>1898</Paragraphs>
  <Slides>31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Custom Design</vt:lpstr>
      <vt:lpstr>1_Custom Design</vt:lpstr>
      <vt:lpstr>Flow</vt:lpstr>
      <vt:lpstr>1_Flow</vt:lpstr>
      <vt:lpstr>2_Flow</vt:lpstr>
      <vt:lpstr>Office Theme</vt:lpstr>
      <vt:lpstr>Slide 1</vt:lpstr>
      <vt:lpstr>Slide 2</vt:lpstr>
      <vt:lpstr>១.សញ្ញាណទូទៅនៃ​រជ្ជទេយ្យ​បុរេប្រទាន​សម្រាប់ថវិកាកម្មវិធី</vt:lpstr>
      <vt:lpstr>១.សញ្ញាណទូទៅនៃ​រជ្ជទេយ្យ​បុរេប្រទាន​សម្រាប់ថវិកាកម្មវិធី</vt:lpstr>
      <vt:lpstr>២. ការបង្កើត​រជ្ជទេយ្យ​បុរេប្រទាន​ និង​ការ​តែងតាំងរជ្ជទេយ្យករ.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ទម្រង់​តារាងឧសម្ព័ន្ធរជ្ជទេយ្យបុរេប្រទាន​សម្រាប់ថវិកាកម្មវិធី​តាមចំណាត់ថ្នាក់សេដ្ឋកិច្ច​</vt:lpstr>
      <vt:lpstr>ទម្រង់​តារាងឧសម្ព័ន្ធរជ្ជទេយ្យបុរេប្រទាន​កែតម្រូវ​សម្រាប់ថវិកាកម្មវិធី តាមចំណាត់ថ្នាក់សេដ្ឋកិច្ច​</vt:lpstr>
      <vt:lpstr>ទម្រង់​តារាងស្ដីពីស្ថានភាពឥណទានថវិកាកម្មវិធីឆ្នាំ............​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ទម្រង់​តារាងឧសម្ព័ន្ធរជ្ជទេយ្យបុរេប្រទាន​សម្រាប់ថវិកាកម្មវិធី​តាមចំណាត់ថ្នាក់កម្មវិធី​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៣. នីតិវិធី​នៃការទូទាត់​រជ្ជទេយ្យ​បុរេប្រទាន​</vt:lpstr>
      <vt:lpstr>៣. នីតិវិធី​នៃការទូទាត់​រជ្ជទេយ្យ​បុរេប្រទាន​ (ត)</vt:lpstr>
      <vt:lpstr>៣. នីតិវិធី​នៃការទូទាត់​រជ្ជទេយ្យ​បុរេប្រទាន​ (ត)</vt:lpstr>
      <vt:lpstr>៤. កិច្ចដំណើរការនៃរជ្ជទេយ្យបុរេប្រទាន</vt:lpstr>
      <vt:lpstr>៤. កិច្ចដំណើរការនៃរជ្ជទេយ្យបុរេប្រទាន (ត)</vt:lpstr>
      <vt:lpstr>៤. កិច្ចដំណើរការនៃរជ្ជទេយ្យបុរេប្រទាន (ត)</vt:lpstr>
      <vt:lpstr>៤. កិច្ចដំណើរការនៃរជ្ជទេយ្យបុរេប្រទាន (ត)</vt:lpstr>
      <vt:lpstr>៤. កិច្ចដំណើរការនៃរជ្ជទេយ្យបុរេប្រទាន (ត)</vt:lpstr>
      <vt:lpstr>៥. ផ្សេងៗ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ASPIRE 2920</cp:lastModifiedBy>
  <cp:revision>604</cp:revision>
  <cp:lastPrinted>2016-06-24T11:09:32Z</cp:lastPrinted>
  <dcterms:created xsi:type="dcterms:W3CDTF">2009-06-29T01:07:03Z</dcterms:created>
  <dcterms:modified xsi:type="dcterms:W3CDTF">2016-08-03T04:33:40Z</dcterms:modified>
</cp:coreProperties>
</file>