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76" r:id="rId1"/>
    <p:sldMasterId id="2147484088" r:id="rId2"/>
    <p:sldMasterId id="2147484100" r:id="rId3"/>
    <p:sldMasterId id="2147484112" r:id="rId4"/>
    <p:sldMasterId id="2147484136" r:id="rId5"/>
    <p:sldMasterId id="2147484148" r:id="rId6"/>
  </p:sldMasterIdLst>
  <p:notesMasterIdLst>
    <p:notesMasterId r:id="rId38"/>
  </p:notesMasterIdLst>
  <p:handoutMasterIdLst>
    <p:handoutMasterId r:id="rId39"/>
  </p:handoutMasterIdLst>
  <p:sldIdLst>
    <p:sldId id="315" r:id="rId7"/>
    <p:sldId id="311" r:id="rId8"/>
    <p:sldId id="310" r:id="rId9"/>
    <p:sldId id="341" r:id="rId10"/>
    <p:sldId id="316" r:id="rId11"/>
    <p:sldId id="318" r:id="rId12"/>
    <p:sldId id="322" r:id="rId13"/>
    <p:sldId id="342" r:id="rId14"/>
    <p:sldId id="321" r:id="rId15"/>
    <p:sldId id="343" r:id="rId16"/>
    <p:sldId id="344" r:id="rId17"/>
    <p:sldId id="345" r:id="rId18"/>
    <p:sldId id="346" r:id="rId19"/>
    <p:sldId id="347" r:id="rId20"/>
    <p:sldId id="348" r:id="rId21"/>
    <p:sldId id="349" r:id="rId22"/>
    <p:sldId id="350" r:id="rId23"/>
    <p:sldId id="351" r:id="rId24"/>
    <p:sldId id="352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53" r:id="rId36"/>
    <p:sldId id="333" r:id="rId37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580" userDrawn="1">
          <p15:clr>
            <a:srgbClr val="A4A3A4"/>
          </p15:clr>
        </p15:guide>
        <p15:guide id="2" pos="1663" userDrawn="1">
          <p15:clr>
            <a:srgbClr val="A4A3A4"/>
          </p15:clr>
        </p15:guide>
        <p15:guide id="3" orient="horz" pos="3243" userDrawn="1">
          <p15:clr>
            <a:srgbClr val="A4A3A4"/>
          </p15:clr>
        </p15:guide>
        <p15:guide id="4" pos="2257" userDrawn="1">
          <p15:clr>
            <a:srgbClr val="A4A3A4"/>
          </p15:clr>
        </p15:guide>
        <p15:guide id="5" orient="horz" pos="4551" userDrawn="1">
          <p15:clr>
            <a:srgbClr val="A4A3A4"/>
          </p15:clr>
        </p15:guide>
        <p15:guide id="6" orient="horz" pos="3223" userDrawn="1">
          <p15:clr>
            <a:srgbClr val="A4A3A4"/>
          </p15:clr>
        </p15:guide>
        <p15:guide id="7" pos="1648" userDrawn="1">
          <p15:clr>
            <a:srgbClr val="A4A3A4"/>
          </p15:clr>
        </p15:guide>
        <p15:guide id="8" pos="223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n Sokheda" initials="S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53" autoAdjust="0"/>
    <p:restoredTop sz="93220" autoAdjust="0"/>
  </p:normalViewPr>
  <p:slideViewPr>
    <p:cSldViewPr>
      <p:cViewPr varScale="1">
        <p:scale>
          <a:sx n="106" d="100"/>
          <a:sy n="106" d="100"/>
        </p:scale>
        <p:origin x="127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-732" y="-102"/>
      </p:cViewPr>
      <p:guideLst>
        <p:guide orient="horz" pos="4580"/>
        <p:guide pos="1663"/>
        <p:guide orient="horz" pos="3243"/>
        <p:guide pos="2257"/>
        <p:guide orient="horz" pos="4551"/>
        <p:guide orient="horz" pos="3223"/>
        <p:guide pos="1648"/>
        <p:guide pos="223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3077315" cy="511369"/>
          </a:xfrm>
          <a:prstGeom prst="rect">
            <a:avLst/>
          </a:prstGeom>
        </p:spPr>
        <p:txBody>
          <a:bodyPr vert="horz" lIns="95414" tIns="47707" rIns="95414" bIns="47707" rtlCol="0"/>
          <a:lstStyle>
            <a:lvl1pPr algn="l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0843" y="4"/>
            <a:ext cx="3077315" cy="511369"/>
          </a:xfrm>
          <a:prstGeom prst="rect">
            <a:avLst/>
          </a:prstGeom>
        </p:spPr>
        <p:txBody>
          <a:bodyPr vert="horz" lIns="95414" tIns="47707" rIns="95414" bIns="47707" rtlCol="0"/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9720834"/>
            <a:ext cx="3077315" cy="511369"/>
          </a:xfrm>
          <a:prstGeom prst="rect">
            <a:avLst/>
          </a:prstGeom>
        </p:spPr>
        <p:txBody>
          <a:bodyPr vert="horz" lIns="95414" tIns="47707" rIns="95414" bIns="47707" rtlCol="0" anchor="b"/>
          <a:lstStyle>
            <a:lvl1pPr algn="l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0843" y="9720834"/>
            <a:ext cx="3077315" cy="511369"/>
          </a:xfrm>
          <a:prstGeom prst="rect">
            <a:avLst/>
          </a:prstGeom>
        </p:spPr>
        <p:txBody>
          <a:bodyPr vert="horz" lIns="95414" tIns="47707" rIns="95414" bIns="47707" rtlCol="0" anchor="b"/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23A0F0A-F0FC-4615-93DD-A64BE8858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5137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4"/>
            <a:ext cx="3076173" cy="511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7" rIns="95414" bIns="47707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843" y="4"/>
            <a:ext cx="3077315" cy="511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7" rIns="95414" bIns="47707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8B92A88-8A82-4D93-808B-95E1693CF77D}" type="datetime1">
              <a:rPr lang="en-US" smtClean="0"/>
              <a:pPr>
                <a:defRPr/>
              </a:pPr>
              <a:t>28-07-2016</a:t>
            </a:fld>
            <a:endParaRPr lang="en-US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501" y="4860426"/>
            <a:ext cx="5679440" cy="4607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7" rIns="95414" bIns="477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720834"/>
            <a:ext cx="3076173" cy="511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7" rIns="95414" bIns="47707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843" y="9720834"/>
            <a:ext cx="3077315" cy="511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7" rIns="95414" bIns="47707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430B251-30C5-4F84-92B2-B0E84E046B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987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D7015BF-ADB3-4823-8DDB-2B638D17E5D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0386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2197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0698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0548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1002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438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908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0710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2733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D7015BF-ADB3-4823-8DDB-2B638D17E5D5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648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501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341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7788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4171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8100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127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856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7513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6358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1643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359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1263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30B251-30C5-4F84-92B2-B0E84E046B0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998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EDBC7-D1FD-43D0-895D-DCEAC5B3F8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447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EDBC7-D1FD-43D0-895D-DCEAC5B3F8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63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7D8C-7C78-4021-B0F9-06A52F8403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676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7D8C-7C78-4021-B0F9-06A52F8403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564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7D8C-7C78-4021-B0F9-06A52F8403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3937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7D8C-7C78-4021-B0F9-06A52F8403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138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7D8C-7C78-4021-B0F9-06A52F8403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1636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7D8C-7C78-4021-B0F9-06A52F8403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7572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7D8C-7C78-4021-B0F9-06A52F8403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0968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7D8C-7C78-4021-B0F9-06A52F8403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7246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7D8C-7C78-4021-B0F9-06A52F8403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476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EDBC7-D1FD-43D0-895D-DCEAC5B3F8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6720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7D8C-7C78-4021-B0F9-06A52F8403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6467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7D8C-7C78-4021-B0F9-06A52F8403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712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F3245-47C4-4F5A-AEAC-2B25A7E62AE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833936"/>
      </p:ext>
    </p:extLst>
  </p:cSld>
  <p:clrMapOvr>
    <a:masterClrMapping/>
  </p:clrMapOvr>
  <p:transition spd="med">
    <p:pull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9E32D-149B-4DF3-B6D4-2A0596FC75D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778382"/>
      </p:ext>
    </p:extLst>
  </p:cSld>
  <p:clrMapOvr>
    <a:masterClrMapping/>
  </p:clrMapOvr>
  <p:transition spd="med">
    <p:pull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42CF1-D583-4B9A-8156-05C96461F1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704324"/>
      </p:ext>
    </p:extLst>
  </p:cSld>
  <p:clrMapOvr>
    <a:masterClrMapping/>
  </p:clrMapOvr>
  <p:transition spd="med">
    <p:pull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3A7E8-EFC9-442C-9B01-FF18A9AB77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080856"/>
      </p:ext>
    </p:extLst>
  </p:cSld>
  <p:clrMapOvr>
    <a:masterClrMapping/>
  </p:clrMapOvr>
  <p:transition spd="med">
    <p:pull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E7A44-89A1-4F53-9153-081313A5D2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52868"/>
      </p:ext>
    </p:extLst>
  </p:cSld>
  <p:clrMapOvr>
    <a:masterClrMapping/>
  </p:clrMapOvr>
  <p:transition spd="med">
    <p:pull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E3505-4612-41EC-AF13-92158004354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407652"/>
      </p:ext>
    </p:extLst>
  </p:cSld>
  <p:clrMapOvr>
    <a:masterClrMapping/>
  </p:clrMapOvr>
  <p:transition spd="med">
    <p:pull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7E2AD-E702-4AD8-8D93-F71D72559DA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95759"/>
      </p:ext>
    </p:extLst>
  </p:cSld>
  <p:clrMapOvr>
    <a:masterClrMapping/>
  </p:clrMapOvr>
  <p:transition spd="med">
    <p:pull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A12CD-2DA8-4158-99A9-1265FA02749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3409"/>
      </p:ext>
    </p:extLst>
  </p:cSld>
  <p:clrMapOvr>
    <a:masterClrMapping/>
  </p:clrMapOvr>
  <p:transition spd="med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EDBC7-D1FD-43D0-895D-DCEAC5B3F8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9464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CE820-6ED6-42C8-989F-B50CC07F338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441582"/>
      </p:ext>
    </p:extLst>
  </p:cSld>
  <p:clrMapOvr>
    <a:masterClrMapping/>
  </p:clrMapOvr>
  <p:transition spd="med">
    <p:pull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C02F2-4875-4602-9009-43787C06CB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524419"/>
      </p:ext>
    </p:extLst>
  </p:cSld>
  <p:clrMapOvr>
    <a:masterClrMapping/>
  </p:clrMapOvr>
  <p:transition spd="med">
    <p:pull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BFF90-EAB1-45E8-B15A-1458516F15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61930"/>
      </p:ext>
    </p:extLst>
  </p:cSld>
  <p:clrMapOvr>
    <a:masterClrMapping/>
  </p:clrMapOvr>
  <p:transition spd="med">
    <p:pull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F3245-47C4-4F5A-AEAC-2B25A7E62AE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986084"/>
      </p:ext>
    </p:extLst>
  </p:cSld>
  <p:clrMapOvr>
    <a:masterClrMapping/>
  </p:clrMapOvr>
  <p:transition spd="med">
    <p:pull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9E32D-149B-4DF3-B6D4-2A0596FC75D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936788"/>
      </p:ext>
    </p:extLst>
  </p:cSld>
  <p:clrMapOvr>
    <a:masterClrMapping/>
  </p:clrMapOvr>
  <p:transition spd="med">
    <p:pull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42CF1-D583-4B9A-8156-05C96461F1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089108"/>
      </p:ext>
    </p:extLst>
  </p:cSld>
  <p:clrMapOvr>
    <a:masterClrMapping/>
  </p:clrMapOvr>
  <p:transition spd="med">
    <p:pull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3A7E8-EFC9-442C-9B01-FF18A9AB77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716428"/>
      </p:ext>
    </p:extLst>
  </p:cSld>
  <p:clrMapOvr>
    <a:masterClrMapping/>
  </p:clrMapOvr>
  <p:transition spd="med">
    <p:pull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E7A44-89A1-4F53-9153-081313A5D2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487061"/>
      </p:ext>
    </p:extLst>
  </p:cSld>
  <p:clrMapOvr>
    <a:masterClrMapping/>
  </p:clrMapOvr>
  <p:transition spd="med">
    <p:pull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E3505-4612-41EC-AF13-92158004354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597045"/>
      </p:ext>
    </p:extLst>
  </p:cSld>
  <p:clrMapOvr>
    <a:masterClrMapping/>
  </p:clrMapOvr>
  <p:transition spd="med">
    <p:pull dir="r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7E2AD-E702-4AD8-8D93-F71D72559DA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916595"/>
      </p:ext>
    </p:extLst>
  </p:cSld>
  <p:clrMapOvr>
    <a:masterClrMapping/>
  </p:clrMapOvr>
  <p:transition spd="med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EDBC7-D1FD-43D0-895D-DCEAC5B3F8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18063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A12CD-2DA8-4158-99A9-1265FA02749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323027"/>
      </p:ext>
    </p:extLst>
  </p:cSld>
  <p:clrMapOvr>
    <a:masterClrMapping/>
  </p:clrMapOvr>
  <p:transition spd="med">
    <p:pull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CE820-6ED6-42C8-989F-B50CC07F338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103278"/>
      </p:ext>
    </p:extLst>
  </p:cSld>
  <p:clrMapOvr>
    <a:masterClrMapping/>
  </p:clrMapOvr>
  <p:transition spd="med">
    <p:pull dir="r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C02F2-4875-4602-9009-43787C06CB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485489"/>
      </p:ext>
    </p:extLst>
  </p:cSld>
  <p:clrMapOvr>
    <a:masterClrMapping/>
  </p:clrMapOvr>
  <p:transition spd="med">
    <p:pull dir="r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BFF90-EAB1-45E8-B15A-1458516F15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252481"/>
      </p:ext>
    </p:extLst>
  </p:cSld>
  <p:clrMapOvr>
    <a:masterClrMapping/>
  </p:clrMapOvr>
  <p:transition spd="med">
    <p:pull dir="r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F3245-47C4-4F5A-AEAC-2B25A7E62AE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242164"/>
      </p:ext>
    </p:extLst>
  </p:cSld>
  <p:clrMapOvr>
    <a:masterClrMapping/>
  </p:clrMapOvr>
  <p:transition spd="med">
    <p:pull dir="r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9E32D-149B-4DF3-B6D4-2A0596FC75D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370891"/>
      </p:ext>
    </p:extLst>
  </p:cSld>
  <p:clrMapOvr>
    <a:masterClrMapping/>
  </p:clrMapOvr>
  <p:transition spd="med">
    <p:pull dir="r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42CF1-D583-4B9A-8156-05C96461F1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970376"/>
      </p:ext>
    </p:extLst>
  </p:cSld>
  <p:clrMapOvr>
    <a:masterClrMapping/>
  </p:clrMapOvr>
  <p:transition spd="med">
    <p:pull dir="r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3A7E8-EFC9-442C-9B01-FF18A9AB77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13233"/>
      </p:ext>
    </p:extLst>
  </p:cSld>
  <p:clrMapOvr>
    <a:masterClrMapping/>
  </p:clrMapOvr>
  <p:transition spd="med">
    <p:pull dir="r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E7A44-89A1-4F53-9153-081313A5D2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748394"/>
      </p:ext>
    </p:extLst>
  </p:cSld>
  <p:clrMapOvr>
    <a:masterClrMapping/>
  </p:clrMapOvr>
  <p:transition spd="med">
    <p:pull dir="r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E3505-4612-41EC-AF13-92158004354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966935"/>
      </p:ext>
    </p:extLst>
  </p:cSld>
  <p:clrMapOvr>
    <a:masterClrMapping/>
  </p:clrMapOvr>
  <p:transition spd="med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EDBC7-D1FD-43D0-895D-DCEAC5B3F8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45056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7E2AD-E702-4AD8-8D93-F71D72559DA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47232"/>
      </p:ext>
    </p:extLst>
  </p:cSld>
  <p:clrMapOvr>
    <a:masterClrMapping/>
  </p:clrMapOvr>
  <p:transition spd="med">
    <p:pull dir="r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A12CD-2DA8-4158-99A9-1265FA02749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69285"/>
      </p:ext>
    </p:extLst>
  </p:cSld>
  <p:clrMapOvr>
    <a:masterClrMapping/>
  </p:clrMapOvr>
  <p:transition spd="med">
    <p:pull dir="r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CE820-6ED6-42C8-989F-B50CC07F338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149611"/>
      </p:ext>
    </p:extLst>
  </p:cSld>
  <p:clrMapOvr>
    <a:masterClrMapping/>
  </p:clrMapOvr>
  <p:transition spd="med">
    <p:pull dir="r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C02F2-4875-4602-9009-43787C06CB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582555"/>
      </p:ext>
    </p:extLst>
  </p:cSld>
  <p:clrMapOvr>
    <a:masterClrMapping/>
  </p:clrMapOvr>
  <p:transition spd="med">
    <p:pull dir="r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BFF90-EAB1-45E8-B15A-1458516F15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752081"/>
      </p:ext>
    </p:extLst>
  </p:cSld>
  <p:clrMapOvr>
    <a:masterClrMapping/>
  </p:clrMapOvr>
  <p:transition spd="med">
    <p:pull dir="r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EF3245-47C4-4F5A-AEAC-2B25A7E62AE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84393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19E32D-149B-4DF3-B6D4-2A0596FC75D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78607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E42CF1-D583-4B9A-8156-05C96461F1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85119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C3A7E8-EFC9-442C-9B01-FF18A9AB77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10638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BE7A44-89A1-4F53-9153-081313A5D2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60447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EDBC7-D1FD-43D0-895D-DCEAC5B3F8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87087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AE3505-4612-41EC-AF13-92158004354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459823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B7E2AD-E702-4AD8-8D93-F71D72559DA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72147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7A12CD-2DA8-4158-99A9-1265FA02749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47041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3CE820-6ED6-42C8-989F-B50CC07F338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611175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EC02F2-4875-4602-9009-43787C06CB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8411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3BFF90-EAB1-45E8-B15A-1458516F15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62904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EDBC7-D1FD-43D0-895D-DCEAC5B3F8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655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EDBC7-D1FD-43D0-895D-DCEAC5B3F8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947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EDBC7-D1FD-43D0-895D-DCEAC5B3F8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634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EDBC7-D1FD-43D0-895D-DCEAC5B3F8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273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7" r:id="rId1"/>
    <p:sldLayoutId id="2147484078" r:id="rId2"/>
    <p:sldLayoutId id="2147484079" r:id="rId3"/>
    <p:sldLayoutId id="2147484080" r:id="rId4"/>
    <p:sldLayoutId id="2147484081" r:id="rId5"/>
    <p:sldLayoutId id="2147484082" r:id="rId6"/>
    <p:sldLayoutId id="2147484083" r:id="rId7"/>
    <p:sldLayoutId id="2147484084" r:id="rId8"/>
    <p:sldLayoutId id="2147484085" r:id="rId9"/>
    <p:sldLayoutId id="2147484086" r:id="rId10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F7D8C-7C78-4021-B0F9-06A52F8403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83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9" r:id="rId1"/>
    <p:sldLayoutId id="2147484090" r:id="rId2"/>
    <p:sldLayoutId id="2147484091" r:id="rId3"/>
    <p:sldLayoutId id="2147484092" r:id="rId4"/>
    <p:sldLayoutId id="2147484093" r:id="rId5"/>
    <p:sldLayoutId id="2147484094" r:id="rId6"/>
    <p:sldLayoutId id="2147484095" r:id="rId7"/>
    <p:sldLayoutId id="2147484096" r:id="rId8"/>
    <p:sldLayoutId id="2147484097" r:id="rId9"/>
    <p:sldLayoutId id="2147484098" r:id="rId10"/>
    <p:sldLayoutId id="214748409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08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6223E8-76EA-4975-BD3A-C33C9034AF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80461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01" r:id="rId1"/>
    <p:sldLayoutId id="2147484102" r:id="rId2"/>
    <p:sldLayoutId id="2147484103" r:id="rId3"/>
    <p:sldLayoutId id="2147484104" r:id="rId4"/>
    <p:sldLayoutId id="2147484105" r:id="rId5"/>
    <p:sldLayoutId id="2147484106" r:id="rId6"/>
    <p:sldLayoutId id="2147484107" r:id="rId7"/>
    <p:sldLayoutId id="2147484108" r:id="rId8"/>
    <p:sldLayoutId id="2147484109" r:id="rId9"/>
    <p:sldLayoutId id="2147484110" r:id="rId10"/>
    <p:sldLayoutId id="2147484111" r:id="rId11"/>
  </p:sldLayoutIdLst>
  <p:transition spd="med">
    <p:pull dir="r"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08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6223E8-76EA-4975-BD3A-C33C9034AF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78689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13" r:id="rId1"/>
    <p:sldLayoutId id="2147484114" r:id="rId2"/>
    <p:sldLayoutId id="2147484115" r:id="rId3"/>
    <p:sldLayoutId id="2147484116" r:id="rId4"/>
    <p:sldLayoutId id="2147484117" r:id="rId5"/>
    <p:sldLayoutId id="2147484118" r:id="rId6"/>
    <p:sldLayoutId id="2147484119" r:id="rId7"/>
    <p:sldLayoutId id="2147484120" r:id="rId8"/>
    <p:sldLayoutId id="2147484121" r:id="rId9"/>
    <p:sldLayoutId id="2147484122" r:id="rId10"/>
    <p:sldLayoutId id="2147484123" r:id="rId11"/>
  </p:sldLayoutIdLst>
  <p:transition spd="med">
    <p:pull dir="r"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08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6223E8-76EA-4975-BD3A-C33C9034AF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66672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37" r:id="rId1"/>
    <p:sldLayoutId id="2147484138" r:id="rId2"/>
    <p:sldLayoutId id="2147484139" r:id="rId3"/>
    <p:sldLayoutId id="2147484140" r:id="rId4"/>
    <p:sldLayoutId id="2147484141" r:id="rId5"/>
    <p:sldLayoutId id="2147484142" r:id="rId6"/>
    <p:sldLayoutId id="2147484143" r:id="rId7"/>
    <p:sldLayoutId id="2147484144" r:id="rId8"/>
    <p:sldLayoutId id="2147484145" r:id="rId9"/>
    <p:sldLayoutId id="2147484146" r:id="rId10"/>
    <p:sldLayoutId id="2147484147" r:id="rId11"/>
  </p:sldLayoutIdLst>
  <p:transition spd="med">
    <p:pull dir="r"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EDBC7-D1FD-43D0-895D-DCEAC5B3F8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591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9" r:id="rId1"/>
    <p:sldLayoutId id="2147484150" r:id="rId2"/>
    <p:sldLayoutId id="2147484151" r:id="rId3"/>
    <p:sldLayoutId id="2147484152" r:id="rId4"/>
    <p:sldLayoutId id="2147484153" r:id="rId5"/>
    <p:sldLayoutId id="2147484154" r:id="rId6"/>
    <p:sldLayoutId id="2147484155" r:id="rId7"/>
    <p:sldLayoutId id="2147484156" r:id="rId8"/>
    <p:sldLayoutId id="2147484157" r:id="rId9"/>
    <p:sldLayoutId id="2147484158" r:id="rId10"/>
    <p:sldLayoutId id="2147484159" r:id="rId11"/>
  </p:sldLayoutIdLst>
  <p:transition spd="med">
    <p:pull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6.xml"/><Relationship Id="rId1" Type="http://schemas.openxmlformats.org/officeDocument/2006/relationships/themeOverride" Target="../theme/themeOverr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5.xml"/><Relationship Id="rId1" Type="http://schemas.openxmlformats.org/officeDocument/2006/relationships/themeOverride" Target="../theme/themeOverride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6.xml"/><Relationship Id="rId1" Type="http://schemas.openxmlformats.org/officeDocument/2006/relationships/themeOverride" Target="../theme/themeOverride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6.xml"/><Relationship Id="rId1" Type="http://schemas.openxmlformats.org/officeDocument/2006/relationships/themeOverride" Target="../theme/themeOverride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6.xml"/><Relationship Id="rId1" Type="http://schemas.openxmlformats.org/officeDocument/2006/relationships/themeOverride" Target="../theme/themeOverride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6.xml"/><Relationship Id="rId1" Type="http://schemas.openxmlformats.org/officeDocument/2006/relationships/themeOverride" Target="../theme/themeOverride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6.xml"/><Relationship Id="rId1" Type="http://schemas.openxmlformats.org/officeDocument/2006/relationships/themeOverride" Target="../theme/themeOverrid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4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5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facebook.com/treasury.gov.kh" TargetMode="External"/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3"/>
          <p:cNvSpPr txBox="1">
            <a:spLocks noChangeArrowheads="1"/>
          </p:cNvSpPr>
          <p:nvPr/>
        </p:nvSpPr>
        <p:spPr bwMode="auto">
          <a:xfrm>
            <a:off x="381000" y="1950660"/>
            <a:ext cx="8686800" cy="373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sz="32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បទបង្ហាញ</a:t>
            </a:r>
          </a:p>
          <a:p>
            <a:pPr algn="ctr">
              <a:lnSpc>
                <a:spcPct val="150000"/>
              </a:lnSpc>
            </a:pPr>
            <a:r>
              <a:rPr lang="km-KH" sz="32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ស្តីពី​</a:t>
            </a:r>
            <a:endParaRPr lang="ca-ES" sz="3200" dirty="0" smtClean="0">
              <a:latin typeface="Khmer MEF2" panose="02000506000000020004" pitchFamily="2" charset="0"/>
              <a:cs typeface="Khmer MEF2" panose="02000506000000020004" pitchFamily="2" charset="0"/>
            </a:endParaRPr>
          </a:p>
          <a:p>
            <a:pPr algn="ctr">
              <a:lnSpc>
                <a:spcPct val="150000"/>
              </a:lnSpc>
            </a:pP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នីតិវិធីចំណាយតាមរជ្ជទេយ្យបុរេប្រទាន​ </a:t>
            </a:r>
          </a:p>
          <a:p>
            <a:pPr algn="ctr">
              <a:lnSpc>
                <a:spcPct val="150000"/>
              </a:lnSpc>
            </a:pP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សម្រាប់​ថវិកាកម្មវិធី​​</a:t>
            </a:r>
            <a:endParaRPr lang="en-US" sz="2400" dirty="0" smtClean="0">
              <a:latin typeface="Khmer MEF2" panose="02000506000000020004" pitchFamily="2" charset="0"/>
              <a:cs typeface="Khmer MEF2" panose="02000506000000020004" pitchFamily="2" charset="0"/>
            </a:endParaRPr>
          </a:p>
          <a:p>
            <a:pPr algn="ctr">
              <a:lnSpc>
                <a:spcPct val="150000"/>
              </a:lnSpc>
            </a:pPr>
            <a:endParaRPr lang="en-US" sz="2400" dirty="0" smtClean="0">
              <a:latin typeface="Khmer MEF2" panose="02000506000000020004" pitchFamily="2" charset="0"/>
              <a:cs typeface="Khmer MEF2" panose="02000506000000020004" pitchFamily="2" charset="0"/>
            </a:endParaRPr>
          </a:p>
          <a:p>
            <a:pPr algn="ctr">
              <a:lnSpc>
                <a:spcPct val="150000"/>
              </a:lnSpc>
            </a:pPr>
            <a:r>
              <a:rPr lang="km-KH" sz="2200" i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អគ្គនាយកដ្ឋានរតនាគារជាតិ នៃក្រសួងសេដ្ឋកិច្ចនិងហិរញ្ញវត្ថុ</a:t>
            </a:r>
            <a:endParaRPr lang="en-US" sz="2200" i="1" dirty="0">
              <a:latin typeface="Khmer MEF1" panose="02000506000000020004" pitchFamily="2" charset="0"/>
              <a:cs typeface="Khmer MEF1" panose="02000506000000020004" pitchFamily="2" charset="0"/>
            </a:endParaRPr>
          </a:p>
        </p:txBody>
      </p:sp>
      <p:sp>
        <p:nvSpPr>
          <p:cNvPr id="3075" name="TextBox 4"/>
          <p:cNvSpPr txBox="1">
            <a:spLocks noChangeArrowheads="1"/>
          </p:cNvSpPr>
          <p:nvPr/>
        </p:nvSpPr>
        <p:spPr bwMode="auto">
          <a:xfrm>
            <a:off x="2362200" y="381000"/>
            <a:ext cx="4419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sz="2000" dirty="0">
                <a:latin typeface="Khmer OS Muol Light" pitchFamily="2" charset="0"/>
                <a:cs typeface="Khmer OS Muol Light" pitchFamily="2" charset="0"/>
              </a:rPr>
              <a:t>ព្រះរាជាណាចក្រកម្ពុជា</a:t>
            </a:r>
          </a:p>
          <a:p>
            <a:pPr algn="ctr">
              <a:lnSpc>
                <a:spcPct val="150000"/>
              </a:lnSpc>
            </a:pPr>
            <a:r>
              <a:rPr lang="km-KH" sz="2000" dirty="0">
                <a:latin typeface="Khmer OS Muol Light" pitchFamily="2" charset="0"/>
                <a:cs typeface="Khmer OS Muol Light" pitchFamily="2" charset="0"/>
              </a:rPr>
              <a:t>ជាតិ សាសនា ព្រះមហាក្សត្រ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latin typeface="Khmer OS Muol Light" pitchFamily="2" charset="0"/>
              </a:rPr>
              <a:t>******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2A1455-F831-4FCE-B484-273B6A4F54FE}" type="slidenum">
              <a:rPr lang="en-US"/>
              <a:pPr>
                <a:defRPr/>
              </a:pPr>
              <a:t>1</a:t>
            </a:fld>
            <a:endParaRPr lang="en-US"/>
          </a:p>
        </p:txBody>
      </p:sp>
      <p:pic>
        <p:nvPicPr>
          <p:cNvPr id="3077" name="Picture 6" descr="lo_mef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04800"/>
            <a:ext cx="12573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9836574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76200"/>
            <a:ext cx="8610600" cy="473074"/>
          </a:xfrm>
          <a:noFill/>
        </p:spPr>
        <p:txBody>
          <a:bodyPr>
            <a:noAutofit/>
          </a:bodyPr>
          <a:lstStyle/>
          <a:p>
            <a:pPr algn="ctr"/>
            <a:r>
              <a:rPr lang="km-KH" sz="1800" dirty="0" smtClean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ទម្រង់​តារាងឧសម្ព័ន្ធរជ្ជទេយ្យបុរេប្រទាន​សម្រាប់ថវិកាកម្មវិធី​តាមចំណាត់ថ្នាក់សេដ្ឋកិច្ច</a:t>
            </a:r>
            <a:r>
              <a:rPr lang="km-KH" sz="2000" dirty="0" smtClean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​</a:t>
            </a:r>
            <a:endParaRPr lang="en-US" sz="2000" dirty="0">
              <a:solidFill>
                <a:srgbClr val="C00000"/>
              </a:solidFill>
              <a:latin typeface="Khmer MEF2" panose="02000506000000020004" pitchFamily="2" charset="0"/>
              <a:cs typeface="Khmer MEF2" panose="02000506000000020004" pitchFamily="2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/>
          </p:nvPr>
        </p:nvGraphicFramePr>
        <p:xfrm>
          <a:off x="228600" y="576712"/>
          <a:ext cx="8610600" cy="5476109"/>
        </p:xfrm>
        <a:graphic>
          <a:graphicData uri="http://schemas.openxmlformats.org/drawingml/2006/table">
            <a:tbl>
              <a:tblPr/>
              <a:tblGrid>
                <a:gridCol w="187287"/>
                <a:gridCol w="395231"/>
                <a:gridCol w="395231"/>
                <a:gridCol w="1498751"/>
                <a:gridCol w="1066800"/>
                <a:gridCol w="1143000"/>
                <a:gridCol w="1143000"/>
                <a:gridCol w="990600"/>
                <a:gridCol w="1104900"/>
                <a:gridCol w="685800"/>
              </a:tblGrid>
              <a:tr h="50993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ជំពូក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អនុគណនី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បរិយាយ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ច្បាប់ហិរញ្ញវត្ថុ​</a:t>
                      </a:r>
                      <a:br>
                        <a:rPr lang="km-KH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ឆ្នាំ២០១៥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ឥណទានដែល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ជ្រើសរើស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ជទេ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យបុរេ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ទូទាត់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ធម្មតា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ឥណទាន១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បង្វិល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ជុំរជ្ជទេយ្យ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បុរេប្រទាន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ភាគរយ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១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៤=២-៣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៥=៣</a:t>
                      </a:r>
                      <a:r>
                        <a:rPr lang="km-KH" sz="1100" b="0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/៤ </a:t>
                      </a:r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៦=៣/២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659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សរុបរួម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ការទិញ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370 000 000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190 000 000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48,6%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សម្ភារៈផ្គត់ផ្គង់ថែទាំ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8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...សំអាត និងអនាម័យ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អគារ 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ប្រាសាទ..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សម្ភារៈឧបករណ៍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ប្រេងឥន្ធ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នៈ...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ផ្គង់ផ្នែករដ្ឋ</a:t>
                      </a: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បាល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..ការិយាល័យ បោះ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ពុម្ព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សៀវភៅ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មើលនិង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ឯកសារ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4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...ផ្នែក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រដ្ឋបាលផ្សេងៗ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 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ឯកសណ្ឋាន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ការពារ...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សម្ភារៈតូចតាច សង្ហា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រឹម..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112 000 000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08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..បរិក្ខារ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បច្ចេកទេស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សង្ហារឹម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60053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សម្ភារៈប្រើប្រាស់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5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..ឧបករណ៍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ដឹកជញ្ជូន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..ស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ម្ភារៈបរិក្ខារផ្សេងៗ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D2F234-ACA9-4DB4-B173-15BA9B395F2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1873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76200"/>
            <a:ext cx="8610600" cy="473074"/>
          </a:xfrm>
          <a:noFill/>
        </p:spPr>
        <p:txBody>
          <a:bodyPr>
            <a:noAutofit/>
          </a:bodyPr>
          <a:lstStyle/>
          <a:p>
            <a:pPr algn="ctr"/>
            <a:r>
              <a:rPr lang="km-KH" sz="1800" dirty="0" smtClean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ទម្រង់​តារាងឧសម្ព័ន្ធរជ្ជទេយ្យបុរេប្រទាន​កែតម្រូវ​សម្រាប់ថវិកាកម្មវិធី</a:t>
            </a:r>
            <a:br>
              <a:rPr lang="km-KH" sz="1800" dirty="0" smtClean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</a:br>
            <a:r>
              <a:rPr lang="km-KH" sz="1800" dirty="0" smtClean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តាមចំណាត់ថ្នាក់សេដ្ឋកិច្ច​</a:t>
            </a:r>
            <a:endParaRPr lang="en-US" sz="1800" dirty="0">
              <a:solidFill>
                <a:srgbClr val="C00000"/>
              </a:solidFill>
              <a:latin typeface="Khmer MEF2" panose="02000506000000020004" pitchFamily="2" charset="0"/>
              <a:cs typeface="Khmer MEF2" panose="02000506000000020004" pitchFamily="2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/>
          </p:nvPr>
        </p:nvGraphicFramePr>
        <p:xfrm>
          <a:off x="304800" y="576712"/>
          <a:ext cx="8610600" cy="5516458"/>
        </p:xfrm>
        <a:graphic>
          <a:graphicData uri="http://schemas.openxmlformats.org/drawingml/2006/table">
            <a:tbl>
              <a:tblPr/>
              <a:tblGrid>
                <a:gridCol w="187287"/>
                <a:gridCol w="395231"/>
                <a:gridCol w="395231"/>
                <a:gridCol w="1498751"/>
                <a:gridCol w="1066800"/>
                <a:gridCol w="1143000"/>
                <a:gridCol w="1143000"/>
                <a:gridCol w="990600"/>
                <a:gridCol w="1104900"/>
                <a:gridCol w="685800"/>
              </a:tblGrid>
              <a:tr h="50993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ជំពូក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អនុគណនី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បរិយាយ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ឥណទានកែតម្រូវ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ឥណទានដែល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ជ្រើសរើស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ជទេ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យបុរេ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ទូទាត់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ធម្មតា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ឥណទាន១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បង្វិល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ជុំរជ្ជទេយ្យ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បុរេប្រទាន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ភាគរយ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9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១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៤=២-៣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៥=៣</a:t>
                      </a:r>
                      <a:r>
                        <a:rPr lang="km-KH" sz="1100" b="0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/៤ </a:t>
                      </a:r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៦=៣/២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659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សរុបរួម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ការទិញ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370 000 000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190 000 000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48,6%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សម្ភារៈផ្គត់ផ្គង់ថែទាំ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8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...សំអាត និងអនាម័យ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អគារ 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ប្រាសាទ..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សម្ភារៈឧបករណ៍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ប្រេងឥន្ធ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នៈ...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ផ្គង់ផ្នែករដ្ឋ</a:t>
                      </a: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បាល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..ការិយាល័យ បោះ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ពុម្ព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សៀវភៅ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មើលនិង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ឯកសារ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4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...ផ្នែក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រដ្ឋបាលផ្សេងៗ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 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ឯកសណ្ឋាន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ការពារ...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សម្ភារៈតូចតាច សង្ហា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រឹម..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112 000 000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08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..បរិក្ខារ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បច្ចេកទេស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សង្ហារឹម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60053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សម្ភារៈប្រើប្រាស់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3 750 000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925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..ឧបករណ៍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ដឹកជញ្ជូន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3 750 000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..ស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ម្ភារៈបរិក្ខារផ្សេងៗ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D2F234-ACA9-4DB4-B173-15BA9B395F2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0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76200"/>
            <a:ext cx="8610600" cy="473074"/>
          </a:xfrm>
          <a:noFill/>
        </p:spPr>
        <p:txBody>
          <a:bodyPr>
            <a:noAutofit/>
          </a:bodyPr>
          <a:lstStyle/>
          <a:p>
            <a:pPr algn="ctr"/>
            <a:r>
              <a:rPr lang="km-KH" sz="20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ទម្រង់​តារាង</a:t>
            </a:r>
            <a:r>
              <a:rPr lang="km-KH" sz="2000" dirty="0">
                <a:latin typeface="Khmer MEF2" panose="02000506000000020004" pitchFamily="2" charset="0"/>
                <a:cs typeface="Khmer MEF2" panose="02000506000000020004" pitchFamily="2" charset="0"/>
              </a:rPr>
              <a:t>ស្ដីពីស្ថានភាពឥណទាន</a:t>
            </a:r>
            <a:r>
              <a:rPr lang="km-KH" sz="20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ថវិក</a:t>
            </a:r>
            <a:r>
              <a:rPr lang="km-KH" sz="2000" dirty="0">
                <a:latin typeface="Khmer MEF2" panose="02000506000000020004" pitchFamily="2" charset="0"/>
                <a:cs typeface="Khmer MEF2" panose="02000506000000020004" pitchFamily="2" charset="0"/>
              </a:rPr>
              <a:t>ា</a:t>
            </a:r>
            <a:r>
              <a:rPr lang="km-KH" sz="20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កម្ម</a:t>
            </a:r>
            <a:r>
              <a:rPr lang="km-KH" sz="2000" dirty="0">
                <a:latin typeface="Khmer MEF2" panose="02000506000000020004" pitchFamily="2" charset="0"/>
                <a:cs typeface="Khmer MEF2" panose="02000506000000020004" pitchFamily="2" charset="0"/>
              </a:rPr>
              <a:t>វិធីឆ្នាំ............​</a:t>
            </a:r>
            <a:endParaRPr lang="en-US" sz="2000" dirty="0">
              <a:solidFill>
                <a:srgbClr val="00B0F0"/>
              </a:solidFill>
              <a:latin typeface="Khmer MEF2" panose="02000506000000020004" pitchFamily="2" charset="0"/>
              <a:cs typeface="Khmer MEF2" panose="02000506000000020004" pitchFamily="2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/>
          </p:nvPr>
        </p:nvGraphicFramePr>
        <p:xfrm>
          <a:off x="170328" y="549274"/>
          <a:ext cx="8745072" cy="6082179"/>
        </p:xfrm>
        <a:graphic>
          <a:graphicData uri="http://schemas.openxmlformats.org/drawingml/2006/table">
            <a:tbl>
              <a:tblPr/>
              <a:tblGrid>
                <a:gridCol w="240156"/>
                <a:gridCol w="506800"/>
                <a:gridCol w="865265"/>
                <a:gridCol w="2321151"/>
                <a:gridCol w="1222018"/>
                <a:gridCol w="1298395"/>
                <a:gridCol w="1021053"/>
                <a:gridCol w="1270234"/>
              </a:tblGrid>
              <a:tr h="60553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ជំពូក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គណនី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អនុគណនី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បរិយាយ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ច្បាប់ហិរញ្ញវត្ថុឆ្នាំ...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ចលនាឥណទាន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ឥណទានកែតម្រូវ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8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កើន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ថយ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២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៣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m-K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៤=១+២-៣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1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សរុបរួម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ការទិញ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1" i="0" u="sng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5 000 000</a:t>
                      </a:r>
                      <a:r>
                        <a:rPr lang="en-US" sz="1100" b="1" i="0" u="sng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1" i="0" u="sng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5 000 000</a:t>
                      </a:r>
                      <a:r>
                        <a:rPr lang="en-US" sz="1100" b="1" i="0" u="sng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3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សម្ភារៈផ្គត់ផ្គង់ថែទាំ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8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...សំអាត និងអនាម័យ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អគារ 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ប្រាសាទ..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2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សម្ភារៈឧបករណ៍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ប្រេងឥន្ធ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នៈ...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3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ផ្គង់ផ្នែករដ្ឋ</a:t>
                      </a: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បាល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..ការិយាល័យ បោះ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ពុម្ព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9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សៀវភៅ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មើលនិង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ឯកសារ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95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...ផ្នែក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រដ្ឋបាលផ្សេងៗ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 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5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ឯកសណ្ឋាន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ការពារ...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សម្ភារៈតូចតាច សង្ហា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រឹម..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5 000 000</a:t>
                      </a:r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5 000 000</a:t>
                      </a:r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..បរិក្ខារ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បច្ចេកទេស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2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សង្ហារឹម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8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60053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សម្ភារៈប្រើប្រាស់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6527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..ឧបករណ៍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ដឹកជញ្ជូន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65272">
                <a:tc>
                  <a:txBody>
                    <a:bodyPr/>
                    <a:lstStyle/>
                    <a:p>
                      <a:pPr algn="l" fontAlgn="ctr"/>
                      <a:endParaRPr lang="en-US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..ស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ម្ភារៈបរិក្ខារផ្សេងៗ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D2F234-ACA9-4DB4-B173-15BA9B395F2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685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08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២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ការបង្កើត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​រជ្ជទេយ្យ​បុរេប្រទាន​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 និង​ការ​តែងតាំងរជ្ជទេយ្យករ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.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09550" y="960438"/>
            <a:ext cx="8953500" cy="594360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3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ក. 	ការបង្កើតកញ្ចប់ឥណទាន​​រជ្ជទេយ្យបុរេប្រទាន​</a:t>
            </a: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​ (ត)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100" b="1" spc="-100" dirty="0" smtClean="0">
                <a:latin typeface="Khmer MEF1" pitchFamily="2" charset="0"/>
                <a:cs typeface="Khmer MEF1" pitchFamily="2" charset="0"/>
              </a:rPr>
              <a:t>​ការបង្កើតតារាងឧបសម្ព័ន្ធ</a:t>
            </a:r>
            <a:r>
              <a:rPr lang="ca-ES" sz="2100" b="1" spc="-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រ</a:t>
            </a:r>
            <a:r>
              <a:rPr lang="ca-ES" sz="2100" b="1" spc="-100" dirty="0">
                <a:latin typeface="Khmer MEF1" panose="02000506000000020004" pitchFamily="2" charset="0"/>
                <a:cs typeface="Khmer MEF1" panose="02000506000000020004" pitchFamily="2" charset="0"/>
              </a:rPr>
              <a:t>ជ្ជទេយ្យ</a:t>
            </a:r>
            <a:r>
              <a:rPr lang="ca-ES" sz="2100" b="1" spc="-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  <a:r>
              <a:rPr lang="km-KH" sz="2100" b="1" spc="-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.សម្រាប់ថវិកាកម្មវិធីតាមចំណាត់កម្មវិធី​៖ 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  <a:endParaRPr lang="km-KH" dirty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marL="1308099" lvl="2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b="1" u="sng" dirty="0">
                <a:latin typeface="Khmer MEF1" panose="02000506000000020004" pitchFamily="2" charset="0"/>
                <a:cs typeface="Khmer MEF1" panose="02000506000000020004" pitchFamily="2" charset="0"/>
              </a:rPr>
              <a:t>សម្រាប់ថ្នាក់កណ្តាល</a:t>
            </a:r>
            <a:r>
              <a:rPr lang="km-KH" b="1" dirty="0">
                <a:latin typeface="Khmer MEF1" panose="02000506000000020004" pitchFamily="2" charset="0"/>
                <a:cs typeface="Khmer MEF1" panose="02000506000000020004" pitchFamily="2" charset="0"/>
              </a:rPr>
              <a:t>៖ 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តារាងនេះ ត្រូវចុះហត្ថលេខាដោយ​អាណាប័ក ឬ អាណាប័កផ្ទេរសិទ្ធិនៃក្រសួង ស្ថាប័នថវិកាកម្មវិធី ហើយត្រូវ​ចម្លងជូន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</a:p>
          <a:p>
            <a:pPr marL="965199" lvl="2" indent="0">
              <a:lnSpc>
                <a:spcPct val="150000"/>
              </a:lnSpc>
              <a:buClr>
                <a:schemeClr val="tx1"/>
              </a:buClr>
              <a:buSzPct val="85000"/>
              <a:buNone/>
            </a:pP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    អគ្គ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នាយកដ្ឋាន​ថវិកា​ និង​អគ្គនាយកដ្ឋាន​រតនាគារជាតិ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</a:p>
          <a:p>
            <a:pPr marL="1308099" lvl="2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b="1" u="sng" spc="-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សម្រាប់</a:t>
            </a:r>
            <a:r>
              <a:rPr lang="km-KH" b="1" u="sng" spc="-100" dirty="0">
                <a:latin typeface="Khmer MEF1" panose="02000506000000020004" pitchFamily="2" charset="0"/>
                <a:cs typeface="Khmer MEF1" panose="02000506000000020004" pitchFamily="2" charset="0"/>
              </a:rPr>
              <a:t>ថ្នាក់មូលដ្ឋាន​</a:t>
            </a:r>
            <a:r>
              <a:rPr lang="km-KH" b="1" spc="-100" dirty="0">
                <a:latin typeface="Khmer MEF1" panose="02000506000000020004" pitchFamily="2" charset="0"/>
                <a:cs typeface="Khmer MEF1" panose="02000506000000020004" pitchFamily="2" charset="0"/>
              </a:rPr>
              <a:t>៖ </a:t>
            </a:r>
            <a:r>
              <a:rPr lang="km-KH" spc="-100" dirty="0">
                <a:latin typeface="Khmer MEF1" panose="02000506000000020004" pitchFamily="2" charset="0"/>
                <a:cs typeface="Khmer MEF1" panose="02000506000000020004" pitchFamily="2" charset="0"/>
              </a:rPr>
              <a:t>តារាងនេះ 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ត្រូវចុះហត្ថលេខា​</a:t>
            </a:r>
            <a:r>
              <a:rPr lang="km-KH" spc="-100" dirty="0">
                <a:latin typeface="Khmer MEF1" panose="02000506000000020004" pitchFamily="2" charset="0"/>
                <a:cs typeface="Khmer MEF1" panose="02000506000000020004" pitchFamily="2" charset="0"/>
              </a:rPr>
              <a:t>ដោយ​ប្រធានមន្ទីរជំនាញរាជធានី ខេត្ត​ ឬ អាណាប័ក​​ផ្ទេរសិទ្ធិ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pc="-100" dirty="0">
                <a:latin typeface="Khmer MEF1" panose="02000506000000020004" pitchFamily="2" charset="0"/>
                <a:cs typeface="Khmer MEF1" panose="02000506000000020004" pitchFamily="2" charset="0"/>
              </a:rPr>
              <a:t> ហើយ​ត្រូវ​ចម្លងជូន​មន្ទីរសេដ្ឋកិច្ច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​និងហិរញ្ញវត្ថុ​ និង​​រតនាគាររាជធានី 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ខេត្ត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13</a:t>
            </a:fld>
            <a:endParaRPr 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8840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២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ការបង្កើត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​រជ្ជទេយ្យ​បុរេប្រទាន​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 និង​ការ​តែងតាំងរជ្ជទេយ្យករ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.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90500" y="773393"/>
            <a:ext cx="8724900" cy="594360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3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ក. 	ការបង្កើតកញ្ចប់ឥណទាន​​រជ្ជទេយ្យបុរេប្រទាន​</a:t>
            </a: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​ (ត)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100" b="1" spc="-100" dirty="0" smtClean="0">
                <a:latin typeface="Khmer MEF1" pitchFamily="2" charset="0"/>
                <a:cs typeface="Khmer MEF1" pitchFamily="2" charset="0"/>
              </a:rPr>
              <a:t>​ការបង្កើតតារាងឧបសម្ព័ន្ធ</a:t>
            </a:r>
            <a:r>
              <a:rPr lang="ca-ES" sz="2100" b="1" spc="-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រ</a:t>
            </a:r>
            <a:r>
              <a:rPr lang="ca-ES" sz="2100" b="1" spc="-100" dirty="0">
                <a:latin typeface="Khmer MEF1" panose="02000506000000020004" pitchFamily="2" charset="0"/>
                <a:cs typeface="Khmer MEF1" panose="02000506000000020004" pitchFamily="2" charset="0"/>
              </a:rPr>
              <a:t>ជ្ជទេយ្យ</a:t>
            </a:r>
            <a:r>
              <a:rPr lang="ca-ES" sz="2100" b="1" spc="-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  <a:r>
              <a:rPr lang="km-KH" sz="2100" b="1" spc="-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.សម្រាប់ថវិកាកម្មវិធីតាមចំណាត់កម្មវិធី​ (ត)៖ </a:t>
            </a:r>
            <a:r>
              <a:rPr lang="km-KH" sz="2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</a:p>
          <a:p>
            <a:pPr marL="1308099" lvl="2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អាច​អនុញ្ញាតឱ្យកែសម្រួលក្នុងករណីមានតម្រូវការ​ចាំបាច់​ ដោយ​</a:t>
            </a:r>
            <a:r>
              <a:rPr lang="km-KH" spc="-150" dirty="0">
                <a:latin typeface="Khmer MEF1" panose="02000506000000020004" pitchFamily="2" charset="0"/>
                <a:cs typeface="Khmer MEF1" panose="02000506000000020004" pitchFamily="2" charset="0"/>
              </a:rPr>
              <a:t>ត្រូវ​អនុលោមតាមគោលការណ៍ណែនាំស្តីពីនីតិវិធីអនុវត្ត​ថវិកាកម្មវិធី នៃប្រកាសលេខ​១៩១១ សហវ.ប្រក  </a:t>
            </a:r>
            <a:r>
              <a:rPr lang="km-KH" i="1" spc="-150" dirty="0">
                <a:latin typeface="Khmer MEF1" panose="02000506000000020004" pitchFamily="2" charset="0"/>
                <a:cs typeface="Khmer MEF1" panose="02000506000000020004" pitchFamily="2" charset="0"/>
              </a:rPr>
              <a:t>(ការរៀបចំសៀវភៅថវិកាកម្មវិធី, </a:t>
            </a:r>
            <a:r>
              <a:rPr lang="km-KH" i="1" dirty="0">
                <a:latin typeface="Khmer MEF1" panose="02000506000000020004" pitchFamily="2" charset="0"/>
                <a:cs typeface="Khmer MEF1" panose="02000506000000020004" pitchFamily="2" charset="0"/>
              </a:rPr>
              <a:t>ការបែងចែកថវិកាកម្មវិធីតាមអង្គភាពថវិកា និង​ការធ្វើចលនាឥណទាន</a:t>
            </a:r>
            <a:r>
              <a:rPr lang="km-KH" i="1" spc="-150" dirty="0">
                <a:latin typeface="Khmer MEF1" panose="02000506000000020004" pitchFamily="2" charset="0"/>
                <a:cs typeface="Khmer MEF1" panose="02000506000000020004" pitchFamily="2" charset="0"/>
              </a:rPr>
              <a:t>​​ថវិកាកម្មវិធី​)</a:t>
            </a:r>
            <a:r>
              <a:rPr lang="km-KH" spc="-15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។</a:t>
            </a:r>
            <a:endParaRPr lang="km-KH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marL="1308099" lvl="2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បន្ទាប់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ពីបានកែសម្រួលរួច ឯកសារ​ពាក់ព័ន្ធ​នឹងការធ្វើនិយ័តកម្មត្រូវ​ភ្ជាប់​តាម​តារាងឧបសម្ព័ន្ធរជ្ជទេយ្យបុរេប្រទាន​តាម​ចំណាត់​ថ្នាក់​កម្មវិធី ហើយត្រូវចម្លងជូន៖</a:t>
            </a:r>
          </a:p>
          <a:p>
            <a:pPr marL="1487488" lvl="1" indent="-34290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km-KH" sz="2100" b="1" u="sng" spc="-150" dirty="0">
                <a:latin typeface="Khmer MEF1" panose="02000506000000020004" pitchFamily="2" charset="0"/>
                <a:cs typeface="Khmer MEF1" panose="02000506000000020004" pitchFamily="2" charset="0"/>
              </a:rPr>
              <a:t>សម្រាប់​ថ្នាក់​កណ្តាល</a:t>
            </a:r>
            <a:r>
              <a:rPr lang="km-KH" sz="2100" spc="-150" dirty="0">
                <a:latin typeface="Khmer MEF1" panose="02000506000000020004" pitchFamily="2" charset="0"/>
                <a:cs typeface="Khmer MEF1" panose="02000506000000020004" pitchFamily="2" charset="0"/>
              </a:rPr>
              <a:t>៖ </a:t>
            </a:r>
            <a:r>
              <a:rPr lang="km-KH" sz="2100" spc="-15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អគ្គ. ​</a:t>
            </a:r>
            <a:r>
              <a:rPr lang="km-KH" sz="2100" spc="-150" dirty="0">
                <a:latin typeface="Khmer MEF1" panose="02000506000000020004" pitchFamily="2" charset="0"/>
                <a:cs typeface="Khmer MEF1" panose="02000506000000020004" pitchFamily="2" charset="0"/>
              </a:rPr>
              <a:t>ថវិកា និង​</a:t>
            </a:r>
            <a:r>
              <a:rPr lang="km-KH" sz="2100" spc="-15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អគ្គ. </a:t>
            </a:r>
            <a:r>
              <a:rPr lang="km-KH" sz="2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រត</a:t>
            </a:r>
            <a:r>
              <a:rPr lang="km-KH" sz="2100" dirty="0">
                <a:latin typeface="Khmer MEF1" panose="02000506000000020004" pitchFamily="2" charset="0"/>
                <a:cs typeface="Khmer MEF1" panose="02000506000000020004" pitchFamily="2" charset="0"/>
              </a:rPr>
              <a:t>នាគារជាតិ​</a:t>
            </a:r>
          </a:p>
          <a:p>
            <a:pPr marL="1487488" lvl="1" indent="-34290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km-KH" sz="2100" b="1" u="sng" spc="-150" dirty="0">
                <a:latin typeface="Khmer MEF1" panose="02000506000000020004" pitchFamily="2" charset="0"/>
                <a:cs typeface="Khmer MEF1" panose="02000506000000020004" pitchFamily="2" charset="0"/>
              </a:rPr>
              <a:t>សម្រាប់​ថ្នាក់មូលដ្ឋាន​</a:t>
            </a:r>
            <a:r>
              <a:rPr lang="km-KH" sz="2100" spc="-150" dirty="0">
                <a:latin typeface="Khmer MEF1" panose="02000506000000020004" pitchFamily="2" charset="0"/>
                <a:cs typeface="Khmer MEF1" panose="02000506000000020004" pitchFamily="2" charset="0"/>
              </a:rPr>
              <a:t>៖ មន្ទីរសេដ្ឋកិច្ចនិងហិរញ្ញ</a:t>
            </a:r>
            <a:r>
              <a:rPr lang="km-KH" sz="2100" spc="-15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វត្ថុនិងរត</a:t>
            </a:r>
            <a:r>
              <a:rPr lang="km-KH" sz="2100" spc="-150" dirty="0">
                <a:latin typeface="Khmer MEF1" panose="02000506000000020004" pitchFamily="2" charset="0"/>
                <a:cs typeface="Khmer MEF1" panose="02000506000000020004" pitchFamily="2" charset="0"/>
              </a:rPr>
              <a:t>នាគាររាជធានី ខេត្ត​</a:t>
            </a:r>
            <a:endParaRPr lang="km-KH" sz="2100" spc="-150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14</a:t>
            </a:fld>
            <a:endParaRPr lang="en-US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581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76200"/>
            <a:ext cx="8610600" cy="473074"/>
          </a:xfrm>
          <a:noFill/>
        </p:spPr>
        <p:txBody>
          <a:bodyPr>
            <a:noAutofit/>
          </a:bodyPr>
          <a:lstStyle/>
          <a:p>
            <a:pPr algn="ctr"/>
            <a:r>
              <a:rPr lang="km-KH" sz="1800" dirty="0" smtClean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ទម្រង់​តារាងឧសម្ព័ន្ធរជ្ជទេយ្យបុរេប្រទាន​សម្រាប់ថវិកាកម្មវិធី​តាមចំណាត់ថ្នាក់កម្មវិធី</a:t>
            </a:r>
            <a:endParaRPr lang="en-US" sz="2000" dirty="0">
              <a:solidFill>
                <a:srgbClr val="C00000"/>
              </a:solidFill>
              <a:latin typeface="Khmer MEF2" panose="02000506000000020004" pitchFamily="2" charset="0"/>
              <a:cs typeface="Khmer MEF2" panose="02000506000000020004" pitchFamily="2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/>
          </p:nvPr>
        </p:nvGraphicFramePr>
        <p:xfrm>
          <a:off x="152400" y="576712"/>
          <a:ext cx="8686800" cy="5986048"/>
        </p:xfrm>
        <a:graphic>
          <a:graphicData uri="http://schemas.openxmlformats.org/drawingml/2006/table">
            <a:tbl>
              <a:tblPr/>
              <a:tblGrid>
                <a:gridCol w="263487"/>
                <a:gridCol w="395231"/>
                <a:gridCol w="395231"/>
                <a:gridCol w="1498751"/>
                <a:gridCol w="1066800"/>
                <a:gridCol w="1143000"/>
                <a:gridCol w="1143000"/>
                <a:gridCol w="990600"/>
                <a:gridCol w="1104900"/>
                <a:gridCol w="685800"/>
              </a:tblGrid>
              <a:tr h="50993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ជំពូក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អនុគណនី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បរិយាយ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កម្មវិធីទី១៖........................................</a:t>
                      </a:r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939"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ច្បាប់ហិរញ្ញវត្ថុ​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ឆ្នាំ២០១៥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ឥណទានដែល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ជ្រើសរើស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ជទេ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យបុរេ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ទូទាត់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ធម្មតា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ឥណទាន១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បង្វិល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ជុំរជ្ជទេយ្យ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បុរេប្រទាន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ភាគរយ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១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៤=២-៣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៥=៣</a:t>
                      </a:r>
                      <a:r>
                        <a:rPr lang="km-KH" sz="1100" b="0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/៤ </a:t>
                      </a:r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៦=៣/២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659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សរុបរួម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ការទិញ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370 000 000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190 000 000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48,6%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សម្ភារៈផ្គត់ផ្គង់ថែទាំ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8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...សំអាត និងអនាម័យ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អគារ 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ប្រាសាទ..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សម្ភារៈឧបករណ៍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ប្រេងឥន្ធ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នៈ...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ផ្គង់ផ្នែករដ្ឋ</a:t>
                      </a: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បាល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..ការិយាល័យ បោះ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ពុម្ព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សៀវភៅ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មើលនិង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ឯកសារ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4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...ផ្នែក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រដ្ឋបាលផ្សេងៗ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 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ឯកសណ្ឋាន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ការពារ...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សម្ភារៈតូចតាច សង្ហា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រឹម..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112 000 000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08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..បរិក្ខារ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បច្ចេកទេស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សង្ហារឹម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60053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សម្ភារៈប្រើប្រាស់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5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..ឧបករណ៍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ដឹកជញ្ជូន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..ស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ម្ភារៈបរិក្ខារផ្សេងៗ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D2F234-ACA9-4DB4-B173-15BA9B395F2A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1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76200"/>
            <a:ext cx="8610600" cy="473074"/>
          </a:xfrm>
          <a:noFill/>
        </p:spPr>
        <p:txBody>
          <a:bodyPr>
            <a:noAutofit/>
          </a:bodyPr>
          <a:lstStyle/>
          <a:p>
            <a:pPr algn="ctr"/>
            <a:r>
              <a:rPr lang="km-KH" sz="1800" dirty="0" smtClean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ទម្រង់​តារាងឧសម្ព័ន្ធរជ្ជទេយ្យបុរេប្រទាន​សម្រាប់ថវិកាកម្មវិធី​តាមចំណាត់</a:t>
            </a:r>
            <a:r>
              <a:rPr lang="km-KH" sz="1800" dirty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ថ្នាក់កម្មវិធី</a:t>
            </a:r>
            <a:r>
              <a:rPr lang="km-KH" sz="2000" dirty="0" smtClean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​</a:t>
            </a:r>
            <a:endParaRPr lang="en-US" sz="2000" dirty="0">
              <a:solidFill>
                <a:srgbClr val="C00000"/>
              </a:solidFill>
              <a:latin typeface="Khmer MEF2" panose="02000506000000020004" pitchFamily="2" charset="0"/>
              <a:cs typeface="Khmer MEF2" panose="02000506000000020004" pitchFamily="2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/>
          </p:nvPr>
        </p:nvGraphicFramePr>
        <p:xfrm>
          <a:off x="152400" y="576712"/>
          <a:ext cx="8686800" cy="5986048"/>
        </p:xfrm>
        <a:graphic>
          <a:graphicData uri="http://schemas.openxmlformats.org/drawingml/2006/table">
            <a:tbl>
              <a:tblPr/>
              <a:tblGrid>
                <a:gridCol w="263487"/>
                <a:gridCol w="395231"/>
                <a:gridCol w="395231"/>
                <a:gridCol w="1498751"/>
                <a:gridCol w="1066800"/>
                <a:gridCol w="1143000"/>
                <a:gridCol w="1143000"/>
                <a:gridCol w="990600"/>
                <a:gridCol w="1104900"/>
                <a:gridCol w="685800"/>
              </a:tblGrid>
              <a:tr h="50993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ជំពូក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អនុគណនី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បរិយាយ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អនុកម្មវិធីទី១.១៖........................................</a:t>
                      </a:r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939"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ច្បាប់ហិរញ្ញវត្ថុ​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ឆ្នាំ២០១៥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ឥណទានដែល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ជ្រើសរើស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ជទេ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យបុរេ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ទូទាត់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ធម្មតា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ឥណទាន១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បង្វិល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ជុំរជ្ជទេយ្យ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បុរេប្រទាន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ភាគរយ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១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៤=២-៣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៥=៣</a:t>
                      </a:r>
                      <a:r>
                        <a:rPr lang="km-KH" sz="1100" b="0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/៤ </a:t>
                      </a:r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៦=៣/២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659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សរុបរួម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ការទិញ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370 000 000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190 000 000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48,6%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សម្ភារៈផ្គត់ផ្គង់ថែទាំ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8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...សំអាត និងអនាម័យ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អគារ 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ប្រាសាទ..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សម្ភារៈឧបករណ៍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ប្រេងឥន្ធ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នៈ...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ផ្គង់ផ្នែករដ្ឋ</a:t>
                      </a: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បាល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..ការិយាល័យ បោះ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ពុម្ព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សៀវភៅ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មើលនិង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ឯកសារ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4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...ផ្នែក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រដ្ឋបាលផ្សេងៗ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 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ឯកសណ្ឋាន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ការពារ...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សម្ភារៈតូចតាច សង្ហា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រឹម..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112 000 000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08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..បរិក្ខារ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បច្ចេកទេស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សង្ហារឹម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60053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សម្ភារៈប្រើប្រាស់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5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..ឧបករណ៍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ដឹកជញ្ជូន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..ស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ម្ភារៈបរិក្ខារផ្សេងៗ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D2F234-ACA9-4DB4-B173-15BA9B395F2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8652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76200"/>
            <a:ext cx="8610600" cy="473074"/>
          </a:xfrm>
          <a:noFill/>
        </p:spPr>
        <p:txBody>
          <a:bodyPr>
            <a:noAutofit/>
          </a:bodyPr>
          <a:lstStyle/>
          <a:p>
            <a:pPr algn="ctr"/>
            <a:r>
              <a:rPr lang="km-KH" sz="1800" dirty="0" smtClean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ទម្រង់​តារាងឧសម្ព័ន្ធរជ្ជទេយ្យបុរេប្រទាន​សម្រាប់ថវិកាកម្មវិធី​តាមចំណាត់</a:t>
            </a:r>
            <a:r>
              <a:rPr lang="km-KH" sz="1800" dirty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ថ្នាក់កម្មវិធី</a:t>
            </a:r>
            <a:endParaRPr lang="en-US" sz="2000" dirty="0">
              <a:solidFill>
                <a:srgbClr val="C00000"/>
              </a:solidFill>
              <a:latin typeface="Khmer MEF2" panose="02000506000000020004" pitchFamily="2" charset="0"/>
              <a:cs typeface="Khmer MEF2" panose="02000506000000020004" pitchFamily="2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/>
          </p:nvPr>
        </p:nvGraphicFramePr>
        <p:xfrm>
          <a:off x="152400" y="576712"/>
          <a:ext cx="8686800" cy="5986048"/>
        </p:xfrm>
        <a:graphic>
          <a:graphicData uri="http://schemas.openxmlformats.org/drawingml/2006/table">
            <a:tbl>
              <a:tblPr/>
              <a:tblGrid>
                <a:gridCol w="263487"/>
                <a:gridCol w="395231"/>
                <a:gridCol w="395231"/>
                <a:gridCol w="1498751"/>
                <a:gridCol w="1066800"/>
                <a:gridCol w="1143000"/>
                <a:gridCol w="1143000"/>
                <a:gridCol w="990600"/>
                <a:gridCol w="1104900"/>
                <a:gridCol w="685800"/>
              </a:tblGrid>
              <a:tr h="50993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ជំពូក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អនុគណនី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បរិយាយ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ចង្កោមសកម្មភាពទី១.១.១៖........................................</a:t>
                      </a:r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939"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ច្បាប់ហិរញ្ញវត្ថុ​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ឆ្នាំ២០១៥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ឥណទានដែល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ជ្រើសរើស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ជទេ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យបុរេ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ទូទាត់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ធម្មតា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ឥណទាន១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បង្វិល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ជុំរជ្ជទេយ្យ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បុរេប្រទាន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ភាគរយ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១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៤=២-៣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៥=៣</a:t>
                      </a:r>
                      <a:r>
                        <a:rPr lang="km-KH" sz="1100" b="0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/៤ </a:t>
                      </a:r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៦=៣/២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659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សរុបរួម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ការទិញ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191 000 000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85 000 000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66 000 000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21 250 000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សម្ភារៈផ្គត់ផ្គង់ថែទាំ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8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...សំអាត និងអនាម័យ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អគារ 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ប្រាសាទ..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សម្ភារៈឧបករណ៍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ប្រេងឥន្ធ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នៈ...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ផ្គង់ផ្នែករដ្ឋ</a:t>
                      </a: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បាល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46 000 000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46 000 000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16 000 000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34,8%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..ការិយាល័យ បោះ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ពុម្ព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សៀវភៅ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មើលនិង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ឯកសារ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4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...ផ្នែក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រដ្ឋបាលផ្សេងៗ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 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ឯកសណ្ឋាន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ការពារ...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សម្ភារៈតូចតាច សង្ហា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រឹម..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76 000 000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76 000 000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57,9%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08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..បរិក្ខារ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បច្ចេកទេស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សង្ហារឹម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60053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សម្ភារៈប្រើប្រាស់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5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..ឧបករណ៍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ដឹកជញ្ជូន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..ស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ម្ភារៈបរិក្ខារផ្សេងៗ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D2F234-ACA9-4DB4-B173-15BA9B395F2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60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76200"/>
            <a:ext cx="8610600" cy="473074"/>
          </a:xfrm>
          <a:noFill/>
        </p:spPr>
        <p:txBody>
          <a:bodyPr>
            <a:noAutofit/>
          </a:bodyPr>
          <a:lstStyle/>
          <a:p>
            <a:pPr algn="ctr"/>
            <a:r>
              <a:rPr lang="km-KH" sz="1800" dirty="0" smtClean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ទម្រង់​តារាងឧសម្ព័ន្ធរជ្ជទេយ្យបុរេប្រទាន​សម្រាប់ថវិកាកម្មវិធី​តាមចំណាត់</a:t>
            </a:r>
            <a:r>
              <a:rPr lang="km-KH" sz="1800" dirty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ថ្នាក់កម្មវិធី</a:t>
            </a:r>
            <a:endParaRPr lang="en-US" sz="2000" dirty="0">
              <a:solidFill>
                <a:srgbClr val="C00000"/>
              </a:solidFill>
              <a:latin typeface="Khmer MEF2" panose="02000506000000020004" pitchFamily="2" charset="0"/>
              <a:cs typeface="Khmer MEF2" panose="02000506000000020004" pitchFamily="2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/>
          </p:nvPr>
        </p:nvGraphicFramePr>
        <p:xfrm>
          <a:off x="152400" y="576712"/>
          <a:ext cx="8686800" cy="5986048"/>
        </p:xfrm>
        <a:graphic>
          <a:graphicData uri="http://schemas.openxmlformats.org/drawingml/2006/table">
            <a:tbl>
              <a:tblPr/>
              <a:tblGrid>
                <a:gridCol w="263487"/>
                <a:gridCol w="395231"/>
                <a:gridCol w="395231"/>
                <a:gridCol w="1498751"/>
                <a:gridCol w="1066800"/>
                <a:gridCol w="1143000"/>
                <a:gridCol w="1143000"/>
                <a:gridCol w="990600"/>
                <a:gridCol w="1104900"/>
                <a:gridCol w="685800"/>
              </a:tblGrid>
              <a:tr h="50993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ជំពូក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អនុគណនី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បរិយាយ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ចង្កោមសកម្មភាព​ទី១.១.២៖........................................</a:t>
                      </a:r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939"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ច្បាប់ហិរញ្ញវត្ថុ​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ឆ្នាំ២០១៥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ឥណទានដែល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ជ្រើសរើស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ជទេ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យបុរេ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ទូទាត់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ធម្មតា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ឥណទាន១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បង្វិល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ជុំរជ្ជទេយ្យ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បុរេប្រទាន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ភាគរយ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១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៤=២-៣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៥=៣</a:t>
                      </a:r>
                      <a:r>
                        <a:rPr lang="km-KH" sz="1100" b="0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/៤ </a:t>
                      </a:r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៦=៣/២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659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សរុបរួម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ការទិញ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148 000 000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108 000 000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49 000 000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59 000 000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12 250 000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សម្ភារៈផ្គត់ផ្គង់ថែទាំ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8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...សំអាត និងអនាម័យ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អគារ 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ប្រាសាទ..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សម្ភារៈឧបករណ៍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ប្រេងឥន្ធ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នៈ...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ផ្គង់ផ្នែករដ្ឋ</a:t>
                      </a: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បាល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27 000 000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27 000 000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..ការិយាល័យ បោះ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ពុម្ព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សៀវភៅ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មើលនិង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ឯកសារ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4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...ផ្នែក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រដ្ឋបាលផ្សេងៗ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 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ឯកសណ្ឋាន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ការពារ...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សម្ភារៈតូចតាច សង្ហា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រឹម..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5 750 000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36,5%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08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..បរិក្ខារ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បច្ចេកទេស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សង្ហារឹម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60053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សម្ភារៈប្រើប្រាស់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5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..ឧបករណ៍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ដឹកជញ្ជូន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..ស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ម្ភារៈបរិក្ខារផ្សេងៗ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D2F234-ACA9-4DB4-B173-15BA9B395F2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293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76200"/>
            <a:ext cx="8610600" cy="473074"/>
          </a:xfrm>
          <a:noFill/>
        </p:spPr>
        <p:txBody>
          <a:bodyPr>
            <a:noAutofit/>
          </a:bodyPr>
          <a:lstStyle/>
          <a:p>
            <a:pPr algn="ctr"/>
            <a:r>
              <a:rPr lang="km-KH" sz="1800" dirty="0" smtClean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ទម្រង់​តារាងឧសម្ព័ន្ធរជ្ជទេយ្យបុរេប្រទាន​សម្រាប់ថវិកាកម្មវិធី​តាមចំណាត់</a:t>
            </a:r>
            <a:r>
              <a:rPr lang="km-KH" sz="1800" dirty="0">
                <a:solidFill>
                  <a:srgbClr val="C00000"/>
                </a:solidFill>
                <a:latin typeface="Khmer MEF2" panose="02000506000000020004" pitchFamily="2" charset="0"/>
                <a:cs typeface="Khmer MEF2" panose="02000506000000020004" pitchFamily="2" charset="0"/>
              </a:rPr>
              <a:t>ថ្នាក់កម្មវិធី</a:t>
            </a:r>
            <a:endParaRPr lang="en-US" sz="2000" dirty="0">
              <a:solidFill>
                <a:srgbClr val="C00000"/>
              </a:solidFill>
              <a:latin typeface="Khmer MEF2" panose="02000506000000020004" pitchFamily="2" charset="0"/>
              <a:cs typeface="Khmer MEF2" panose="02000506000000020004" pitchFamily="2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/>
          </p:nvPr>
        </p:nvGraphicFramePr>
        <p:xfrm>
          <a:off x="152400" y="576712"/>
          <a:ext cx="8686800" cy="5986048"/>
        </p:xfrm>
        <a:graphic>
          <a:graphicData uri="http://schemas.openxmlformats.org/drawingml/2006/table">
            <a:tbl>
              <a:tblPr/>
              <a:tblGrid>
                <a:gridCol w="263487"/>
                <a:gridCol w="395231"/>
                <a:gridCol w="395231"/>
                <a:gridCol w="1498751"/>
                <a:gridCol w="1066800"/>
                <a:gridCol w="1143000"/>
                <a:gridCol w="1143000"/>
                <a:gridCol w="990600"/>
                <a:gridCol w="1104900"/>
                <a:gridCol w="685800"/>
              </a:tblGrid>
              <a:tr h="50993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ជំពូក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អនុគណនី</a:t>
                      </a: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បរិយាយ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ចង្កោមសកម្មភាពទី១.១.៣៖........................................</a:t>
                      </a:r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939"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m-KH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ច្បាប់ហិរញ្ញវត្ថុ​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ឆ្នាំ២០១៥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ឥណទានដែល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ជ្រើសរើស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ជទេ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យ្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យបុរេ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</a:t>
                      </a: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ទាន</a:t>
                      </a:r>
                      <a:endParaRPr lang="en-US" sz="11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  <a:p>
                      <a:pPr algn="ctr" fontAlgn="ctr"/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ទូទាត់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ធម្មតា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ឥណទាន១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បង្វិល</a:t>
                      </a: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ជុំរជ្ជទេយ្យ</a:t>
                      </a:r>
                      <a:b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</a:br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បុរេប្រទាន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ភាគរយ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១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៤=២-៣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៥=៣</a:t>
                      </a:r>
                      <a:r>
                        <a:rPr lang="km-KH" sz="1100" b="0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/៤ </a:t>
                      </a:r>
                      <a:r>
                        <a:rPr lang="km-KH" sz="11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ជុំ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៦=៣/២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659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សរុបរួម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ការទិញ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141 000 000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 dirty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46 000 000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11 500 000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45,5%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សម្ភារៈផ្គត់ផ្គង់ថែទាំ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8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...សំអាត និងអនាម័យ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អគារ 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ប្រាសាទ..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..ថែទាំ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សម្ភារៈឧបករណ៍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60015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ប្រេងឥន្ធ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នៈ...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សម្ភារៈផ្គត់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ផ្គង់ផ្នែករដ្ឋ</a:t>
                      </a: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បាល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27 000 000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27 000 000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..ការិយាល័យ បោះ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ពុម្ព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សៀវភៅ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មើលនិង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ឯកសារ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4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60028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...ផ្នែក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រដ្ឋបាលផ្សេងៗ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750 000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 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-</a:t>
                      </a:r>
                      <a:endParaRPr lang="en-US" sz="1200" b="1" i="1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-</a:t>
                      </a:r>
                      <a:endParaRPr lang="en-US" sz="1200" b="1" i="1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-</a:t>
                      </a:r>
                      <a:endParaRPr lang="en-US" sz="1200" b="1" i="1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-</a:t>
                      </a:r>
                      <a:endParaRPr lang="en-US" sz="1200" b="1" i="1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ឯកសណ្ឋាន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                 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60042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សំលៀកបំពាក់</a:t>
                      </a:r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ការពារ...</a:t>
                      </a:r>
                      <a:endParaRPr lang="km-KH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hmer MEF1" panose="02000506000000020004" pitchFamily="2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1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សម្ភារៈតូចតាច សង្ហា</a:t>
                      </a:r>
                      <a:r>
                        <a:rPr lang="km-KH" sz="11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រឹម..</a:t>
                      </a:r>
                      <a:endParaRPr lang="km-KH" sz="1100" b="1" i="1" u="none" strike="noStrike" baseline="0" dirty="0">
                        <a:solidFill>
                          <a:schemeClr val="tx1"/>
                        </a:solidFill>
                        <a:effectLst/>
                        <a:latin typeface="Khmer MEF1" panose="02000506000000020004" pitchFamily="2" charset="0"/>
                        <a:cs typeface="Khmer MEF1" panose="02000506000000020004" pitchFamily="2" charset="0"/>
                      </a:endParaRP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61 000 000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08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60051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..បរិក្ខារ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បច្ចេកទេស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30 000 000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60052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សង្ហារឹម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20 000 000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60053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សម្ភារៈប្រើប្រាស់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1 250 000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5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60054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..ឧបករណ៍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ដឹកជញ្ជូន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 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</a:rPr>
                        <a:t>60058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m-KH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..ស</a:t>
                      </a:r>
                      <a:r>
                        <a:rPr lang="km-KH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Khmer MEF1" panose="02000506000000020004" pitchFamily="2" charset="0"/>
                          <a:cs typeface="Khmer MEF1" panose="02000506000000020004" pitchFamily="2" charset="0"/>
                        </a:rPr>
                        <a:t>ម្ភារៈបរិក្ខារផ្សេងៗ</a:t>
                      </a:r>
                    </a:p>
                  </a:txBody>
                  <a:tcPr marL="7019" marR="7019" marT="70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4 000 000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      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Khmer MEF1" panose="02000506000000020004" pitchFamily="2" charset="0"/>
                        </a:rPr>
                        <a:t>1 000 000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D2F234-ACA9-4DB4-B173-15BA9B395F2A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70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08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534399" cy="3962399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50000"/>
              </a:lnSpc>
              <a:buFont typeface="Wingdings" pitchFamily="2" charset="2"/>
              <a:buNone/>
            </a:pPr>
            <a:r>
              <a:rPr lang="km-KH" sz="3200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</a:rPr>
              <a:t>មាតិកា</a:t>
            </a:r>
            <a:endParaRPr lang="ca-ES" sz="3200" dirty="0" smtClean="0">
              <a:latin typeface="Khmer MEF2" panose="02000506000000020004" pitchFamily="2" charset="0"/>
              <a:ea typeface="+mj-ea"/>
              <a:cs typeface="Khmer MEF2" panose="02000506000000020004" pitchFamily="2" charset="0"/>
            </a:endParaRPr>
          </a:p>
          <a:p>
            <a:pPr marL="0" indent="0">
              <a:buNone/>
            </a:pPr>
            <a:r>
              <a:rPr lang="km-KH" sz="2600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  <a:sym typeface="Wingdings 2"/>
              </a:rPr>
              <a:t>១</a:t>
            </a:r>
            <a:r>
              <a:rPr lang="en-US" sz="2600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  <a:sym typeface="Wingdings 2"/>
              </a:rPr>
              <a:t>. </a:t>
            </a:r>
            <a:r>
              <a:rPr lang="km-KH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  <a:sym typeface="Wingdings 2"/>
              </a:rPr>
              <a:t>សញ្ញាណទូទៅ</a:t>
            </a:r>
            <a:r>
              <a:rPr lang="km-KH" sz="2600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  <a:sym typeface="Wingdings 2"/>
              </a:rPr>
              <a:t>នៃ​</a:t>
            </a:r>
            <a:r>
              <a:rPr lang="km-KH" sz="2600" dirty="0">
                <a:latin typeface="Khmer MEF2" panose="02000506000000020004" pitchFamily="2" charset="0"/>
                <a:ea typeface="+mj-ea"/>
                <a:cs typeface="Khmer MEF2" panose="02000506000000020004" pitchFamily="2" charset="0"/>
                <a:sym typeface="Wingdings 2"/>
              </a:rPr>
              <a:t>រជ្ជទេយ្យ​បុរេប្រទាន</a:t>
            </a:r>
            <a:r>
              <a:rPr lang="km-KH" sz="2600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  <a:sym typeface="Wingdings 2"/>
              </a:rPr>
              <a:t>​សម្រាប់ថវិកាកម្មវិធី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km-KH" dirty="0">
                <a:latin typeface="Khmer MEF2" panose="02000506000000020004" pitchFamily="2" charset="0"/>
                <a:ea typeface="+mj-ea"/>
                <a:cs typeface="Khmer MEF2" panose="02000506000000020004" pitchFamily="2" charset="0"/>
              </a:rPr>
              <a:t>២</a:t>
            </a:r>
            <a:r>
              <a:rPr lang="ca-ES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</a:rPr>
              <a:t>. </a:t>
            </a:r>
            <a:r>
              <a:rPr lang="km-KH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</a:rPr>
              <a:t>ការបង្កើត</a:t>
            </a:r>
            <a:r>
              <a:rPr lang="ca-ES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</a:rPr>
              <a:t>​រ</a:t>
            </a:r>
            <a:r>
              <a:rPr lang="ca-ES" dirty="0">
                <a:latin typeface="Khmer MEF2" panose="02000506000000020004" pitchFamily="2" charset="0"/>
                <a:ea typeface="+mj-ea"/>
                <a:cs typeface="Khmer MEF2" panose="02000506000000020004" pitchFamily="2" charset="0"/>
              </a:rPr>
              <a:t>ជ្ជទេយ្យ​បុរេប្រទាន</a:t>
            </a:r>
            <a:r>
              <a:rPr lang="ca-ES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</a:rPr>
              <a:t>​</a:t>
            </a:r>
            <a:r>
              <a:rPr lang="km-KH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</a:rPr>
              <a:t> និង​ការ​តែងតាំងរជ្ជទេយ្យករ.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km-KH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</a:rPr>
              <a:t>៣. </a:t>
            </a:r>
            <a:r>
              <a:rPr lang="ca-ES" dirty="0">
                <a:latin typeface="Khmer MEF2" panose="02000506000000020004" pitchFamily="2" charset="0"/>
                <a:cs typeface="Khmer MEF2" panose="02000506000000020004" pitchFamily="2" charset="0"/>
              </a:rPr>
              <a:t>នីតិវិធី​</a:t>
            </a:r>
            <a:r>
              <a:rPr lang="km-KH" dirty="0">
                <a:latin typeface="Khmer MEF2" panose="02000506000000020004" pitchFamily="2" charset="0"/>
                <a:cs typeface="Khmer MEF2" panose="02000506000000020004" pitchFamily="2" charset="0"/>
              </a:rPr>
              <a:t>នៃការ</a:t>
            </a:r>
            <a:r>
              <a:rPr lang="ca-ES" dirty="0">
                <a:latin typeface="Khmer MEF2" panose="02000506000000020004" pitchFamily="2" charset="0"/>
                <a:cs typeface="Khmer MEF2" panose="02000506000000020004" pitchFamily="2" charset="0"/>
              </a:rPr>
              <a:t>ទូទាត់​រជ្ជទេយ្យ​បុរេប្រទាន​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km-KH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</a:rPr>
              <a:t>៤</a:t>
            </a:r>
            <a:r>
              <a:rPr lang="ca-ES" dirty="0" smtClean="0">
                <a:latin typeface="Khmer MEF2" panose="02000506000000020004" pitchFamily="2" charset="0"/>
                <a:ea typeface="+mj-ea"/>
                <a:cs typeface="Khmer MEF2" panose="02000506000000020004" pitchFamily="2" charset="0"/>
              </a:rPr>
              <a:t>. </a:t>
            </a:r>
            <a:r>
              <a:rPr lang="km-KH" dirty="0">
                <a:latin typeface="Khmer MEF2" panose="02000506000000020004" pitchFamily="2" charset="0"/>
                <a:cs typeface="Khmer MEF2" panose="02000506000000020004" pitchFamily="2" charset="0"/>
              </a:rPr>
              <a:t>កិច្ចដំណើរការនៃរជ្ជទេយ្យបុរេ</a:t>
            </a:r>
            <a:r>
              <a:rPr lang="km-KH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ប្រទាន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km-KH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៥. ផ្សេងៗ​</a:t>
            </a:r>
            <a:endParaRPr lang="ca-ES" dirty="0">
              <a:latin typeface="Khmer MEF2" panose="02000506000000020004" pitchFamily="2" charset="0"/>
              <a:cs typeface="Khmer MEF2" panose="02000506000000020004" pitchFamily="2" charset="0"/>
            </a:endParaRPr>
          </a:p>
          <a:p>
            <a:pPr marL="0" indent="0">
              <a:lnSpc>
                <a:spcPct val="160000"/>
              </a:lnSpc>
              <a:buFont typeface="Wingdings" pitchFamily="2" charset="2"/>
              <a:buNone/>
            </a:pPr>
            <a:endParaRPr lang="ca-ES" dirty="0">
              <a:latin typeface="Khmer MEF1" panose="02000506000000020004" pitchFamily="2" charset="0"/>
              <a:ea typeface="+mj-ea"/>
              <a:cs typeface="Khmer MEF1" panose="02000506000000020004" pitchFamily="2" charset="0"/>
            </a:endParaRPr>
          </a:p>
          <a:p>
            <a:pPr marL="0" indent="0">
              <a:buNone/>
            </a:pPr>
            <a:endParaRPr lang="ca-ES" dirty="0">
              <a:latin typeface="Khmer MEF1" panose="02000506000000020004" pitchFamily="2" charset="0"/>
              <a:ea typeface="+mj-ea"/>
              <a:cs typeface="Khmer MEF1" panose="02000506000000020004" pitchFamily="2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2</a:t>
            </a:fld>
            <a:endParaRPr 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0210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152400" y="122237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២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ការបង្កើត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​រជ្ជទេយ្យ​បុរេប្រទាន​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 និង​ការ​តែងតាំងរជ្ជទេយ្យករ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.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0" y="777875"/>
            <a:ext cx="8763000" cy="594360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300" dirty="0">
                <a:latin typeface="Khmer MEF2" panose="02000506000000020004" pitchFamily="2" charset="0"/>
                <a:cs typeface="Khmer MEF2" panose="02000506000000020004" pitchFamily="2" charset="0"/>
              </a:rPr>
              <a:t>ខ</a:t>
            </a:r>
            <a:r>
              <a:rPr lang="km-KH" sz="23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. 	ការតែងតាំង​​រជ្ជទេយ្យករបុរេប្រទាន​</a:t>
            </a: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​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1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​រជ្ជទេយ្យករបុរេប្រទាន​ អាចមានរជ្ជទេយ្យករបុរេប្រទានរង មួយចំនួន</a:t>
            </a:r>
          </a:p>
          <a:p>
            <a:pPr marL="690562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100" b="1" dirty="0">
                <a:latin typeface="Khmer MEF1" panose="02000506000000020004" pitchFamily="2" charset="0"/>
                <a:cs typeface="Khmer MEF1" panose="02000506000000020004" pitchFamily="2" charset="0"/>
              </a:rPr>
              <a:t>	</a:t>
            </a:r>
            <a:r>
              <a:rPr lang="km-KH" sz="21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ជាជំនួយការ​ តាមការចាំបាច់​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1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តាមការស្នើសុំតែងតាំងរបស់​អាណាប័ក, រជ្ជទេយ្យករបុរេប្រទាន​ និង​រជ្ជទេយ្</a:t>
            </a:r>
            <a:r>
              <a:rPr lang="km-KH" sz="21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យករ</a:t>
            </a:r>
            <a:endParaRPr lang="km-KH" sz="2100" b="1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marL="690562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100" b="1" dirty="0">
                <a:latin typeface="Khmer MEF1" panose="02000506000000020004" pitchFamily="2" charset="0"/>
                <a:cs typeface="Khmer MEF1" panose="02000506000000020004" pitchFamily="2" charset="0"/>
              </a:rPr>
              <a:t>	</a:t>
            </a:r>
            <a:r>
              <a:rPr lang="km-KH" sz="21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បុរេប្រទាន​រង ត្រូវ​បានតែងតាំងដោយ៖ </a:t>
            </a:r>
          </a:p>
          <a:p>
            <a:pPr marL="1308099" lvl="2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b="1" u="sng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ប្រកាសអន្តរក្រសួង </a:t>
            </a: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រវាង​ក្រសួងសហវ និង​ក្រសួង ស្ថាប័ន ឬ អង្គភាព</a:t>
            </a:r>
          </a:p>
          <a:p>
            <a:pPr marL="965199" lvl="2" indent="0">
              <a:lnSpc>
                <a:spcPct val="150000"/>
              </a:lnSpc>
              <a:buClr>
                <a:schemeClr val="tx1"/>
              </a:buClr>
              <a:buSzPct val="85000"/>
              <a:buNone/>
              <a:tabLst>
                <a:tab pos="1317625" algn="l"/>
              </a:tabLst>
            </a:pPr>
            <a:r>
              <a:rPr lang="km-KH" b="1" dirty="0">
                <a:latin typeface="Khmer MEF1" panose="02000506000000020004" pitchFamily="2" charset="0"/>
                <a:cs typeface="Khmer MEF1" panose="02000506000000020004" pitchFamily="2" charset="0"/>
              </a:rPr>
              <a:t>	</a:t>
            </a: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សាធារណៈ​​សាមី​ តាម​រយៈ​អគ្គនាយកដ្ឋាន​រតនាគារជាតិ​ </a:t>
            </a:r>
          </a:p>
          <a:p>
            <a:pPr marL="965199" lvl="2" indent="0">
              <a:lnSpc>
                <a:spcPct val="150000"/>
              </a:lnSpc>
              <a:buClr>
                <a:schemeClr val="tx1"/>
              </a:buClr>
              <a:buSzPct val="85000"/>
              <a:buNone/>
              <a:tabLst>
                <a:tab pos="1317625" algn="l"/>
              </a:tabLst>
            </a:pPr>
            <a:r>
              <a:rPr lang="km-KH" b="1" dirty="0">
                <a:latin typeface="Khmer MEF1" panose="02000506000000020004" pitchFamily="2" charset="0"/>
                <a:cs typeface="Khmer MEF1" panose="02000506000000020004" pitchFamily="2" charset="0"/>
              </a:rPr>
              <a:t>	</a:t>
            </a:r>
            <a:r>
              <a:rPr lang="km-KH" b="1" i="1" u="sng" dirty="0" smtClean="0">
                <a:latin typeface="Khmer MEF1" panose="02000506000000020004" pitchFamily="2" charset="0"/>
                <a:cs typeface="Khmer MEF1" panose="02000506000000020004" pitchFamily="2" charset="0"/>
              </a:rPr>
              <a:t>(សម្រាប់</a:t>
            </a:r>
            <a:r>
              <a:rPr lang="km-KH" b="1" i="1" u="sng" dirty="0">
                <a:latin typeface="Khmer MEF1" panose="02000506000000020004" pitchFamily="2" charset="0"/>
                <a:cs typeface="Khmer MEF1" panose="02000506000000020004" pitchFamily="2" charset="0"/>
              </a:rPr>
              <a:t>​រដ្ឋបាលកណ្តា</a:t>
            </a:r>
            <a:r>
              <a:rPr lang="km-KH" b="1" i="1" u="sng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ល)</a:t>
            </a: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។​</a:t>
            </a:r>
          </a:p>
          <a:p>
            <a:pPr marL="1308099" lvl="2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b="1" u="sng" dirty="0">
                <a:latin typeface="Khmer MEF1" panose="02000506000000020004" pitchFamily="2" charset="0"/>
                <a:cs typeface="Khmer MEF1" panose="02000506000000020004" pitchFamily="2" charset="0"/>
              </a:rPr>
              <a:t>សេចក្តីសម្រេច</a:t>
            </a:r>
            <a:r>
              <a:rPr lang="km-KH" b="1" dirty="0">
                <a:latin typeface="Khmer MEF1" panose="02000506000000020004" pitchFamily="2" charset="0"/>
                <a:cs typeface="Khmer MEF1" panose="02000506000000020004" pitchFamily="2" charset="0"/>
              </a:rPr>
              <a:t>របស់មន្ទីរសហវ </a:t>
            </a: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តាម</a:t>
            </a:r>
            <a:r>
              <a:rPr lang="km-KH" b="1" dirty="0">
                <a:latin typeface="Khmer MEF1" panose="02000506000000020004" pitchFamily="2" charset="0"/>
                <a:cs typeface="Khmer MEF1" panose="02000506000000020004" pitchFamily="2" charset="0"/>
              </a:rPr>
              <a:t>ការប្រគល់សិទ្ធិរបស់រដ្ឋមន្ត្រីកសហ</a:t>
            </a: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វ </a:t>
            </a:r>
            <a:r>
              <a:rPr lang="km-KH" b="1" dirty="0">
                <a:latin typeface="Khmer MEF1" panose="02000506000000020004" pitchFamily="2" charset="0"/>
                <a:cs typeface="Khmer MEF1" panose="02000506000000020004" pitchFamily="2" charset="0"/>
              </a:rPr>
              <a:t>តាមរយៈរតនាគាររាជធានី ខេត្ត</a:t>
            </a: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 </a:t>
            </a:r>
            <a:r>
              <a:rPr lang="km-KH" b="1" i="1" u="sng" dirty="0" smtClean="0">
                <a:latin typeface="Khmer MEF1" panose="02000506000000020004" pitchFamily="2" charset="0"/>
                <a:cs typeface="Khmer MEF1" panose="02000506000000020004" pitchFamily="2" charset="0"/>
              </a:rPr>
              <a:t>(សម្រាប់​មន្ទីរជំនាញរាជធានី ខេត្ត​)</a:t>
            </a:r>
            <a:endParaRPr lang="km-KH" sz="2100" b="1" i="1" u="sng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20</a:t>
            </a:fld>
            <a:endParaRPr 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904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152400" y="122237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២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ការបង្កើត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​រជ្ជទេយ្យ​បុរេប្រទាន​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 និង​ការ​តែងតាំងរជ្ជទេយ្យករ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.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8763000" cy="594360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300" dirty="0">
                <a:latin typeface="Khmer MEF2" panose="02000506000000020004" pitchFamily="2" charset="0"/>
                <a:cs typeface="Khmer MEF2" panose="02000506000000020004" pitchFamily="2" charset="0"/>
              </a:rPr>
              <a:t>ខ</a:t>
            </a:r>
            <a:r>
              <a:rPr lang="km-KH" sz="23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. 	ការតែងតាំង​​រជ្ជទេយ្យករបុរេប្រទាន​</a:t>
            </a: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​ (ត)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1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រជ្ជទេយ្យករបុរេប្រទាន​ និង​រជ្ជទេយ្យបុរេប្រទាន​រង ត្រូវ​មាន៖</a:t>
            </a:r>
          </a:p>
          <a:p>
            <a:pPr marL="1308099" lvl="2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លក្ខណៈសម្បត្តិល្អ​</a:t>
            </a:r>
          </a:p>
          <a:p>
            <a:pPr marL="1308099" lvl="2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មានការយល់ដឹងច្បាស់លាស់អំពីកិច្ចបញ្ជិកាគណនេយ្យ​</a:t>
            </a:r>
          </a:p>
          <a:p>
            <a:pPr marL="1308099" lvl="2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អាចគ្រប់គ្រងលើការចំណាយតាមរជ្ជទេយ្យ. បានត្រឹមត្រូវ​ ប្រកបដោយ​ប្រសិទ្ធភាពខ្ពស់​។</a:t>
            </a:r>
            <a:endParaRPr lang="km-KH" b="1" i="1" u="sng" dirty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lvl="2" indent="-223838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v"/>
            </a:pPr>
            <a:r>
              <a:rPr lang="km-KH" b="1" dirty="0">
                <a:latin typeface="Khmer MEF1" panose="02000506000000020004" pitchFamily="2" charset="0"/>
                <a:cs typeface="Khmer MEF1" panose="02000506000000020004" pitchFamily="2" charset="0"/>
              </a:rPr>
              <a:t>រជ្ជទេយ្យករបុរេប្រទាន​ និង​រជ្ជទេយ្យបុរេប្រទាន​រង ត្រូវ</a:t>
            </a: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​ទទួលខុសត្រូវ​ផ្ទាល់​ខ្លួន​ ផ្នែករដ្ឋបាល​, ផ្នែករដ្ឋប្បវេណី, ផ្នែកព្រហ្មទណ្ឌ និង​ជាប្រាក់កាស ចំពោះ៖</a:t>
            </a:r>
          </a:p>
          <a:p>
            <a:pPr marL="1306512" lvl="3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sz="21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ការទុកដាក់ថែរក្សា​នូវមូលនិធិ ដែលខ្លួនបានទទួល និង​បានចំណាយ</a:t>
            </a:r>
          </a:p>
          <a:p>
            <a:pPr marL="1306512" lvl="3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sz="21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​ការទុកដាក់​ថែរក្សា​លិខិតយុត្តិការ​</a:t>
            </a:r>
          </a:p>
          <a:p>
            <a:pPr marL="1306512" lvl="3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sz="21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ការកាន់កាប់បញ្ជីគណនេយ្យនៃកិច្ចប្រតិបត្តិការចំណាយតាមរជ្ជទេយ្យ.​។</a:t>
            </a:r>
            <a:endParaRPr lang="km-KH" sz="2100" b="1" dirty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marL="965199" lvl="2" indent="0">
              <a:lnSpc>
                <a:spcPct val="150000"/>
              </a:lnSpc>
              <a:buClr>
                <a:schemeClr val="tx1"/>
              </a:buClr>
              <a:buSzPct val="85000"/>
              <a:buNone/>
            </a:pPr>
            <a:endParaRPr lang="km-KH" b="1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21</a:t>
            </a:fld>
            <a:endParaRPr lang="en-US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962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152400" y="122237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៣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នីតិវិធី​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នៃការ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ទូទាត់​រជ្ជទេយ្យ​បុរេប្រទាន</a:t>
            </a:r>
            <a:r>
              <a:rPr lang="ca-ES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​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991600" cy="594360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746125" lvl="1" indent="-342900">
              <a:lnSpc>
                <a:spcPct val="16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100" b="1" dirty="0">
                <a:latin typeface="Khmer MEF1" panose="02000506000000020004" pitchFamily="2" charset="0"/>
                <a:cs typeface="Khmer MEF1" panose="02000506000000020004" pitchFamily="2" charset="0"/>
              </a:rPr>
              <a:t>រជ្ជទេ</a:t>
            </a:r>
            <a:r>
              <a:rPr lang="km-KH" sz="21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យ្យករបុរេប្រទាន​ ឬ ​រជ្ជទេយ្យបុរេប្រទាន​រង ត្រូវ​បើកគណនីនៅអគ្គនាយកដ្ឋាន​រតនាគារជាតិ សម្រាប់រដ្ឋបាលថ្នាក់កណ្តាល ឬ នៅរតនាគាររាជធានី ខេត្ត​ សម្រាប់​រដ្ឋបាល​ថ្នាក់មូលដ្ឋាន​ ដើម្បីគ្រប់គ្រងការងារទូទាត់ចំណាយតាមរជ្ជទេយ្យ.។​</a:t>
            </a:r>
          </a:p>
          <a:p>
            <a:pPr marL="798513" lvl="1" indent="-395288">
              <a:lnSpc>
                <a:spcPct val="16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100" b="1" dirty="0">
                <a:latin typeface="Khmer MEF1" pitchFamily="2" charset="0"/>
                <a:cs typeface="Khmer MEF1" pitchFamily="2" charset="0"/>
              </a:rPr>
              <a:t>អនុញ្ញាតឱ្យធ្វើការ</a:t>
            </a:r>
            <a:r>
              <a:rPr lang="km-KH" sz="2100" b="1" u="sng" dirty="0">
                <a:latin typeface="Khmer MEF1" pitchFamily="2" charset="0"/>
                <a:cs typeface="Khmer MEF1" pitchFamily="2" charset="0"/>
              </a:rPr>
              <a:t>កែសម្រួល​តារាង</a:t>
            </a:r>
            <a:r>
              <a:rPr lang="km-KH" sz="2100" b="1" dirty="0">
                <a:latin typeface="Khmer MEF1" pitchFamily="2" charset="0"/>
                <a:cs typeface="Khmer MEF1" pitchFamily="2" charset="0"/>
              </a:rPr>
              <a:t>ឧបសម្ព័ន្ធរជ្ជទេយ្យ. ឡើងវិញ </a:t>
            </a:r>
          </a:p>
          <a:p>
            <a:pPr marL="690562" lvl="1" indent="0">
              <a:lnSpc>
                <a:spcPct val="160000"/>
              </a:lnSpc>
              <a:buClr>
                <a:schemeClr val="tx1"/>
              </a:buClr>
              <a:buNone/>
              <a:tabLst>
                <a:tab pos="798513" algn="l"/>
              </a:tabLst>
            </a:pPr>
            <a:r>
              <a:rPr lang="km-KH" sz="2100" b="1" dirty="0">
                <a:latin typeface="Khmer MEF1" pitchFamily="2" charset="0"/>
                <a:cs typeface="Khmer MEF1" pitchFamily="2" charset="0"/>
              </a:rPr>
              <a:t>	តាមតម្រូវការ​​ចំណាយជាក់ស្តែ</a:t>
            </a:r>
            <a:r>
              <a:rPr lang="km-KH" sz="2100" b="1" dirty="0" smtClean="0">
                <a:latin typeface="Khmer MEF1" pitchFamily="2" charset="0"/>
                <a:cs typeface="Khmer MEF1" pitchFamily="2" charset="0"/>
              </a:rPr>
              <a:t>ង</a:t>
            </a:r>
          </a:p>
          <a:p>
            <a:pPr marL="798513" lvl="1" indent="-395288">
              <a:lnSpc>
                <a:spcPct val="16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100" b="1" dirty="0" smtClean="0">
                <a:latin typeface="Khmer MEF1" pitchFamily="2" charset="0"/>
                <a:cs typeface="Khmer MEF1" pitchFamily="2" charset="0"/>
              </a:rPr>
              <a:t>រាល់​ការ​ចំណាយប្រាក់រជ្ជទេយ្យ. គឺត្រូវមាន​គោលការណ៍ចំណាយពី</a:t>
            </a:r>
            <a:r>
              <a:rPr lang="km-KH" sz="2100" b="1" dirty="0">
                <a:latin typeface="Khmer MEF1" pitchFamily="2" charset="0"/>
                <a:cs typeface="Khmer MEF1" pitchFamily="2" charset="0"/>
              </a:rPr>
              <a:t>អាណាប័ក ឬ </a:t>
            </a:r>
            <a:endParaRPr lang="km-KH" sz="2100" b="1" dirty="0" smtClean="0">
              <a:latin typeface="Khmer MEF1" pitchFamily="2" charset="0"/>
              <a:cs typeface="Khmer MEF1" pitchFamily="2" charset="0"/>
            </a:endParaRPr>
          </a:p>
          <a:p>
            <a:pPr marL="403225" lvl="1" indent="0">
              <a:lnSpc>
                <a:spcPct val="160000"/>
              </a:lnSpc>
              <a:buClr>
                <a:schemeClr val="tx1"/>
              </a:buClr>
              <a:buNone/>
              <a:tabLst>
                <a:tab pos="798513" algn="l"/>
              </a:tabLst>
            </a:pPr>
            <a:r>
              <a:rPr lang="km-KH" sz="2100" b="1" dirty="0">
                <a:latin typeface="Khmer MEF1" pitchFamily="2" charset="0"/>
                <a:cs typeface="Khmer MEF1" pitchFamily="2" charset="0"/>
              </a:rPr>
              <a:t>	</a:t>
            </a:r>
            <a:r>
              <a:rPr lang="km-KH" sz="2100" b="1" dirty="0" smtClean="0">
                <a:latin typeface="Khmer MEF1" pitchFamily="2" charset="0"/>
                <a:cs typeface="Khmer MEF1" pitchFamily="2" charset="0"/>
              </a:rPr>
              <a:t>ពី</a:t>
            </a:r>
            <a:r>
              <a:rPr lang="km-KH" sz="2100" b="1" dirty="0">
                <a:latin typeface="Khmer MEF1" pitchFamily="2" charset="0"/>
                <a:cs typeface="Khmer MEF1" pitchFamily="2" charset="0"/>
              </a:rPr>
              <a:t>អ្នកដែលទទួលបានការផ្ទេរសិទ្ធិពីអាណាប័ក</a:t>
            </a:r>
            <a:endParaRPr lang="km-KH" sz="2100" b="1" dirty="0" smtClean="0">
              <a:latin typeface="Khmer MEF1" pitchFamily="2" charset="0"/>
              <a:cs typeface="Khmer MEF1" pitchFamily="2" charset="0"/>
            </a:endParaRPr>
          </a:p>
          <a:p>
            <a:pPr marL="798513" lvl="1" indent="-395288">
              <a:lnSpc>
                <a:spcPct val="16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100" b="1" dirty="0" smtClean="0">
                <a:latin typeface="Khmer MEF1" pitchFamily="2" charset="0"/>
                <a:cs typeface="Khmer MEF1" pitchFamily="2" charset="0"/>
              </a:rPr>
              <a:t>រាល់គោលការណ៍ចំណាយ, វិក្កយបត្រ និង​សក្ខីបត្រចំណាយ ត្រូវតែមាន​ការ​បញ្ជាក់​ទទួលស្គាល់ពីអាណាប័ក ឬ ពីអ្នកដែលទទួលបានការផ្ទេរសិទ្ធិពីអាណាប័ក​។​</a:t>
            </a:r>
            <a:endParaRPr lang="km-KH" sz="2100" b="1" dirty="0">
              <a:latin typeface="Khmer MEF1" pitchFamily="2" charset="0"/>
              <a:cs typeface="Khmer MEF1" pitchFamily="2" charset="0"/>
            </a:endParaRPr>
          </a:p>
          <a:p>
            <a:pPr marL="746125" lvl="1" indent="-34290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endParaRPr lang="km-KH" sz="2100" b="1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marL="746125" lvl="1" indent="-34290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endParaRPr lang="km-KH" sz="2100" b="1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marL="965199" lvl="2" indent="0">
              <a:lnSpc>
                <a:spcPct val="150000"/>
              </a:lnSpc>
              <a:buClr>
                <a:schemeClr val="tx1"/>
              </a:buClr>
              <a:buSzPct val="85000"/>
              <a:buNone/>
            </a:pPr>
            <a:endParaRPr lang="km-KH" b="1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22</a:t>
            </a:fld>
            <a:endParaRPr lang="en-US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714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152400" y="122237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៣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នីតិវិធី​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នៃការ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ទូទាត់​រជ្ជទេយ្យ​បុរេប្រទាន</a:t>
            </a:r>
            <a:r>
              <a:rPr lang="ca-ES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​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94360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798513" lvl="1" indent="-2873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000" b="1" dirty="0">
                <a:latin typeface="Khmer MEF1" pitchFamily="2" charset="0"/>
                <a:cs typeface="Khmer MEF1" pitchFamily="2" charset="0"/>
              </a:rPr>
              <a:t>​​</a:t>
            </a: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​</a:t>
            </a:r>
            <a:r>
              <a:rPr lang="km-KH" sz="2200" b="1" spc="50" dirty="0" smtClean="0">
                <a:latin typeface="Khmer MEF1" pitchFamily="2" charset="0"/>
                <a:cs typeface="Khmer MEF1" pitchFamily="2" charset="0"/>
              </a:rPr>
              <a:t>ទឹក</a:t>
            </a: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ប្រាក់​សម្រាប់​</a:t>
            </a:r>
            <a:r>
              <a:rPr lang="km-KH" sz="2200" b="1" u="sng" spc="50" dirty="0">
                <a:latin typeface="Khmer MEF1" pitchFamily="2" charset="0"/>
                <a:cs typeface="Khmer MEF1" pitchFamily="2" charset="0"/>
              </a:rPr>
              <a:t>មួយប័ណ្ណចំណាយ</a:t>
            </a: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​ មិនលើស​</a:t>
            </a:r>
            <a:r>
              <a:rPr lang="km-KH" sz="2200" b="1" u="sng" spc="50" dirty="0">
                <a:latin typeface="Khmer MEF1" pitchFamily="2" charset="0"/>
                <a:cs typeface="Khmer MEF1" pitchFamily="2" charset="0"/>
              </a:rPr>
              <a:t>៥លាន</a:t>
            </a:r>
            <a:r>
              <a:rPr lang="km-KH" sz="2200" b="1" u="sng" spc="50" dirty="0" smtClean="0">
                <a:latin typeface="Khmer MEF1" pitchFamily="2" charset="0"/>
                <a:cs typeface="Khmer MEF1" pitchFamily="2" charset="0"/>
              </a:rPr>
              <a:t>រៀល</a:t>
            </a:r>
            <a:r>
              <a:rPr lang="km-KH" sz="2200" b="1" spc="50" dirty="0" smtClean="0">
                <a:latin typeface="Khmer MEF1" pitchFamily="2" charset="0"/>
                <a:cs typeface="Khmer MEF1" pitchFamily="2" charset="0"/>
              </a:rPr>
              <a:t> ហើយត្រូវ</a:t>
            </a:r>
          </a:p>
          <a:p>
            <a:pPr marL="511175" lvl="1" indent="0">
              <a:lnSpc>
                <a:spcPct val="150000"/>
              </a:lnSpc>
              <a:buClr>
                <a:schemeClr val="tx1"/>
              </a:buClr>
              <a:buNone/>
              <a:tabLst>
                <a:tab pos="796925" algn="l"/>
              </a:tabLst>
            </a:pP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	</a:t>
            </a:r>
            <a:r>
              <a:rPr lang="km-KH" sz="2200" b="1" spc="50" dirty="0" smtClean="0">
                <a:latin typeface="Khmer MEF1" pitchFamily="2" charset="0"/>
                <a:cs typeface="Khmer MEF1" pitchFamily="2" charset="0"/>
              </a:rPr>
              <a:t>ជៀសវាងដាច់ខាត​នូវការបំបែកប័ណ្ណចំណាយ​ទៅតាមទីកន្លែង ពេលវេលា	និង​​សមាសភាពនៃមុខសញ្ញាចំណាយ​ ក្នុងគោលបំណង​គេចវេសការទូទាត់	ត្រង់​ ឬ ការ​អនុវត្តកិច្ចលទ្ធកម្ម​សាធារណៈ លើក</a:t>
            </a: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លែង​តែ</a:t>
            </a:r>
            <a:r>
              <a:rPr lang="km-KH" sz="2200" b="1" spc="50" dirty="0" smtClean="0">
                <a:latin typeface="Khmer MEF1" pitchFamily="2" charset="0"/>
                <a:cs typeface="Khmer MEF1" pitchFamily="2" charset="0"/>
              </a:rPr>
              <a:t>ចំណាយ​មួយ</a:t>
            </a: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ចំនួន</a:t>
            </a:r>
            <a:r>
              <a:rPr lang="km-KH" sz="2200" b="1" spc="50" dirty="0" smtClean="0">
                <a:latin typeface="Khmer MEF1" pitchFamily="2" charset="0"/>
                <a:cs typeface="Khmer MEF1" pitchFamily="2" charset="0"/>
              </a:rPr>
              <a:t>​	ដែល</a:t>
            </a: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ត្រូវ​ទូទាត់​</a:t>
            </a:r>
            <a:r>
              <a:rPr lang="km-KH" sz="2200" b="1" spc="50" dirty="0" smtClean="0">
                <a:latin typeface="Khmer MEF1" pitchFamily="2" charset="0"/>
                <a:cs typeface="Khmer MEF1" pitchFamily="2" charset="0"/>
              </a:rPr>
              <a:t>តាមជាក់</a:t>
            </a: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ស្តែង​ ដោយ​មិនកំណត់</a:t>
            </a:r>
            <a:r>
              <a:rPr lang="km-KH" sz="2200" b="1" spc="50" dirty="0" smtClean="0">
                <a:latin typeface="Khmer MEF1" pitchFamily="2" charset="0"/>
                <a:cs typeface="Khmer MEF1" pitchFamily="2" charset="0"/>
              </a:rPr>
              <a:t>ចំនួនទឹក</a:t>
            </a: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ប្រាក់​</a:t>
            </a:r>
            <a:r>
              <a:rPr lang="km-KH" sz="2200" b="1" spc="50" dirty="0" smtClean="0">
                <a:latin typeface="Khmer MEF1" pitchFamily="2" charset="0"/>
                <a:cs typeface="Khmer MEF1" pitchFamily="2" charset="0"/>
              </a:rPr>
              <a:t>ក្នុងមួយ</a:t>
            </a: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ប័ណ្</a:t>
            </a:r>
            <a:r>
              <a:rPr lang="km-KH" sz="2200" b="1" spc="50" dirty="0" smtClean="0">
                <a:latin typeface="Khmer MEF1" pitchFamily="2" charset="0"/>
                <a:cs typeface="Khmer MEF1" pitchFamily="2" charset="0"/>
              </a:rPr>
              <a:t>ណ</a:t>
            </a:r>
          </a:p>
          <a:p>
            <a:pPr marL="511175" lvl="1" indent="0">
              <a:lnSpc>
                <a:spcPct val="150000"/>
              </a:lnSpc>
              <a:buClr>
                <a:schemeClr val="tx1"/>
              </a:buClr>
              <a:buNone/>
              <a:tabLst>
                <a:tab pos="796925" algn="l"/>
              </a:tabLst>
            </a:pP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	</a:t>
            </a:r>
            <a:r>
              <a:rPr lang="km-KH" sz="2200" b="1" spc="50" dirty="0" smtClean="0">
                <a:latin typeface="Khmer MEF1" pitchFamily="2" charset="0"/>
                <a:cs typeface="Khmer MEF1" pitchFamily="2" charset="0"/>
              </a:rPr>
              <a:t>​ចំ</a:t>
            </a: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ណាយ។ </a:t>
            </a:r>
            <a:r>
              <a:rPr lang="km-KH" sz="2200" b="1" spc="50" dirty="0" smtClean="0">
                <a:latin typeface="Khmer MEF1" pitchFamily="2" charset="0"/>
                <a:cs typeface="Khmer MEF1" pitchFamily="2" charset="0"/>
              </a:rPr>
              <a:t>ចំណាយ</a:t>
            </a: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ទាំងនោះមាន​៖</a:t>
            </a:r>
          </a:p>
          <a:p>
            <a:pPr marL="1257300" lvl="2" indent="-342900">
              <a:lnSpc>
                <a:spcPct val="150000"/>
              </a:lnSpc>
              <a:spcAft>
                <a:spcPts val="0"/>
              </a:spcAft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ចំណាយពិសេស​របស់រាជរដ្ឋាភិបាល​, </a:t>
            </a:r>
          </a:p>
          <a:p>
            <a:pPr marL="1257300" lvl="2" indent="-342900">
              <a:lnSpc>
                <a:spcPct val="150000"/>
              </a:lnSpc>
              <a:spcAft>
                <a:spcPts val="0"/>
              </a:spcAft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ចំណាយលើប្រាក់បេសកកម្ម​ក្នុងនិង​ក្រៅប្រទេស​,</a:t>
            </a:r>
          </a:p>
          <a:p>
            <a:pPr marL="1257300" lvl="2" indent="-342900">
              <a:lnSpc>
                <a:spcPct val="150000"/>
              </a:lnSpc>
              <a:spcAft>
                <a:spcPts val="0"/>
              </a:spcAft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ចំណាយ​រៀបចំវគ្គបណ្តុះបណ្តាលនិង​សិក្ខាសាលា​,</a:t>
            </a:r>
          </a:p>
          <a:p>
            <a:pPr marL="1257300" lvl="2" indent="-342900">
              <a:lnSpc>
                <a:spcPct val="150000"/>
              </a:lnSpc>
              <a:spcAft>
                <a:spcPts val="0"/>
              </a:spcAft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sz="2200" b="1" spc="50" dirty="0">
                <a:latin typeface="Khmer MEF1" pitchFamily="2" charset="0"/>
                <a:cs typeface="Khmer MEF1" pitchFamily="2" charset="0"/>
              </a:rPr>
              <a:t>ចំណាយ​ដែលមាន​របបកំណត់ច្បាស់លា</a:t>
            </a:r>
            <a:r>
              <a:rPr lang="km-KH" sz="2200" b="1" spc="50" dirty="0" smtClean="0">
                <a:latin typeface="Khmer MEF1" pitchFamily="2" charset="0"/>
                <a:cs typeface="Khmer MEF1" pitchFamily="2" charset="0"/>
              </a:rPr>
              <a:t>ស់។</a:t>
            </a:r>
          </a:p>
          <a:p>
            <a:pPr lvl="2" indent="0">
              <a:lnSpc>
                <a:spcPct val="150000"/>
              </a:lnSpc>
              <a:spcAft>
                <a:spcPts val="0"/>
              </a:spcAft>
              <a:buClr>
                <a:schemeClr val="tx1"/>
              </a:buClr>
              <a:buSzPct val="85000"/>
              <a:buNone/>
            </a:pPr>
            <a:endParaRPr lang="km-KH" sz="2300" b="1" dirty="0">
              <a:latin typeface="Khmer MEF1" pitchFamily="2" charset="0"/>
              <a:cs typeface="Khmer MEF1" pitchFamily="2" charset="0"/>
            </a:endParaRPr>
          </a:p>
          <a:p>
            <a:pPr marL="746125" lvl="1" indent="-34290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endParaRPr lang="km-KH" sz="2100" b="1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marL="746125" lvl="1" indent="-34290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endParaRPr lang="km-KH" sz="2100" b="1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marL="965199" lvl="2" indent="0">
              <a:lnSpc>
                <a:spcPct val="150000"/>
              </a:lnSpc>
              <a:buClr>
                <a:schemeClr val="tx1"/>
              </a:buClr>
              <a:buSzPct val="85000"/>
              <a:buNone/>
            </a:pPr>
            <a:endParaRPr lang="km-KH" b="1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23</a:t>
            </a:fld>
            <a:endParaRPr lang="en-US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662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152400" y="122237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៣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នីតិវិធី​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នៃការ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ទូទាត់​រជ្ជទេយ្យ​បុរេប្រទាន</a:t>
            </a:r>
            <a:r>
              <a:rPr lang="ca-ES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​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991600" cy="594360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798513" lvl="1" indent="-39528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000" b="1" dirty="0">
                <a:latin typeface="Khmer MEF1" pitchFamily="2" charset="0"/>
                <a:cs typeface="Khmer MEF1" pitchFamily="2" charset="0"/>
              </a:rPr>
              <a:t>​​​រជ្ជទេយ្យករ. អាចស្នើសុំដកប្រាក់​រជ្ជទេយ្យ. ដំបូង​ស្មើនឹង</a:t>
            </a: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​ ឬ តិចជាង​ចំនួន</a:t>
            </a:r>
            <a:r>
              <a:rPr lang="km-KH" sz="2000" b="1" dirty="0">
                <a:latin typeface="Khmer MEF1" pitchFamily="2" charset="0"/>
                <a:cs typeface="Khmer MEF1" pitchFamily="2" charset="0"/>
              </a:rPr>
              <a:t>ទឹកប្រាក់</a:t>
            </a: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​</a:t>
            </a:r>
          </a:p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  <a:tabLst>
                <a:tab pos="796925" algn="l"/>
              </a:tabLst>
            </a:pPr>
            <a:r>
              <a:rPr lang="km-KH" sz="2000" b="1" dirty="0">
                <a:latin typeface="Khmer MEF1" pitchFamily="2" charset="0"/>
                <a:cs typeface="Khmer MEF1" pitchFamily="2" charset="0"/>
              </a:rPr>
              <a:t>	</a:t>
            </a: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មួយ</a:t>
            </a:r>
            <a:r>
              <a:rPr lang="km-KH" sz="2000" b="1" dirty="0">
                <a:latin typeface="Khmer MEF1" pitchFamily="2" charset="0"/>
                <a:cs typeface="Khmer MEF1" pitchFamily="2" charset="0"/>
              </a:rPr>
              <a:t>ជុំបង្វិល</a:t>
            </a: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​នៃ</a:t>
            </a:r>
            <a:r>
              <a:rPr lang="km-KH" sz="2000" b="1" dirty="0">
                <a:latin typeface="Khmer MEF1" pitchFamily="2" charset="0"/>
                <a:cs typeface="Khmer MEF1" pitchFamily="2" charset="0"/>
              </a:rPr>
              <a:t>តារាងឧបសម្ព័ន្ធ​រជ្ជទេយ្យ.ឆ្នាំមុន </a:t>
            </a: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ឬ ​</a:t>
            </a:r>
            <a:r>
              <a:rPr lang="km-KH" sz="2000" b="1" dirty="0">
                <a:latin typeface="Khmer MEF1" pitchFamily="2" charset="0"/>
                <a:cs typeface="Khmer MEF1" pitchFamily="2" charset="0"/>
              </a:rPr>
              <a:t>សេចក្តីព្រាង​តារាងឧបសម្</a:t>
            </a: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ព័ន្ធ</a:t>
            </a:r>
          </a:p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  <a:tabLst>
                <a:tab pos="796925" algn="l"/>
              </a:tabLst>
            </a:pPr>
            <a:r>
              <a:rPr lang="km-KH" sz="2000" b="1" dirty="0">
                <a:latin typeface="Khmer MEF1" pitchFamily="2" charset="0"/>
                <a:cs typeface="Khmer MEF1" pitchFamily="2" charset="0"/>
              </a:rPr>
              <a:t>	</a:t>
            </a: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រ</a:t>
            </a:r>
            <a:r>
              <a:rPr lang="km-KH" sz="2000" b="1" dirty="0">
                <a:latin typeface="Khmer MEF1" pitchFamily="2" charset="0"/>
                <a:cs typeface="Khmer MEF1" pitchFamily="2" charset="0"/>
              </a:rPr>
              <a:t>ជ្ជទេយ្យ.ក្នុង</a:t>
            </a: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ឆ្នាំអនុ</a:t>
            </a:r>
            <a:r>
              <a:rPr lang="km-KH" sz="2000" b="1" dirty="0">
                <a:latin typeface="Khmer MEF1" pitchFamily="2" charset="0"/>
                <a:cs typeface="Khmer MEF1" pitchFamily="2" charset="0"/>
              </a:rPr>
              <a:t>វត្ត​ថវិកា</a:t>
            </a: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​ដោយមានការ​ពិនិត្យ​ឯកភាពជាមុនពីអគ្គនាយកដ្ឋាន​ថវិកា 	និង​អគ្គនាយកដ្ឋានរតនាគារ​ សម្រាប់រដ្ឋបាលកណ្តាល និង​ពីមន្ទីរសហវ និង​រតនាគារ	រាជធានី ខេត្ត​ សម្រាប់រដ្ឋបាល​ថ្នាក់មូលដ្ឋាន​ </a:t>
            </a:r>
            <a:r>
              <a:rPr lang="km-KH" sz="2000" b="1" i="1" dirty="0">
                <a:latin typeface="Khmer MEF1" pitchFamily="2" charset="0"/>
                <a:cs typeface="Khmer MEF1" pitchFamily="2" charset="0"/>
              </a:rPr>
              <a:t>(សកម្មភាពដែលគ្រោង ឬ កើតឡើង</a:t>
            </a:r>
            <a:r>
              <a:rPr lang="km-KH" sz="2000" b="1" i="1" dirty="0" smtClean="0">
                <a:latin typeface="Khmer MEF1" pitchFamily="2" charset="0"/>
                <a:cs typeface="Khmer MEF1" pitchFamily="2" charset="0"/>
              </a:rPr>
              <a:t>នា	ដើមឆ្នាំថវិកា</a:t>
            </a:r>
            <a:r>
              <a:rPr lang="km-KH" sz="2000" b="1" i="1" dirty="0">
                <a:latin typeface="Khmer MEF1" pitchFamily="2" charset="0"/>
                <a:cs typeface="Khmer MEF1" pitchFamily="2" charset="0"/>
              </a:rPr>
              <a:t>​  </a:t>
            </a:r>
            <a:r>
              <a:rPr lang="km-KH" sz="2000" b="1" i="1" dirty="0" smtClean="0">
                <a:latin typeface="Khmer MEF1" pitchFamily="2" charset="0"/>
                <a:cs typeface="Khmer MEF1" pitchFamily="2" charset="0"/>
              </a:rPr>
              <a:t>អាច​ដំណើរ</a:t>
            </a:r>
            <a:r>
              <a:rPr lang="km-KH" sz="2000" b="1" i="1" dirty="0">
                <a:latin typeface="Khmer MEF1" pitchFamily="2" charset="0"/>
                <a:cs typeface="Khmer MEF1" pitchFamily="2" charset="0"/>
              </a:rPr>
              <a:t>ការ​បាន</a:t>
            </a:r>
            <a:r>
              <a:rPr lang="km-KH" sz="2000" b="1" i="1" dirty="0" smtClean="0">
                <a:latin typeface="Khmer MEF1" pitchFamily="2" charset="0"/>
                <a:cs typeface="Khmer MEF1" pitchFamily="2" charset="0"/>
              </a:rPr>
              <a:t>​រលូន </a:t>
            </a:r>
            <a:r>
              <a:rPr lang="km-KH" sz="2000" b="1" i="1" dirty="0">
                <a:latin typeface="Khmer MEF1" pitchFamily="2" charset="0"/>
                <a:cs typeface="Khmer MEF1" pitchFamily="2" charset="0"/>
              </a:rPr>
              <a:t>និង​ទាន់ពេលវេលា</a:t>
            </a:r>
            <a:r>
              <a:rPr lang="km-KH" sz="2000" b="1" dirty="0">
                <a:latin typeface="Khmer MEF1" pitchFamily="2" charset="0"/>
                <a:cs typeface="Khmer MEF1" pitchFamily="2" charset="0"/>
              </a:rPr>
              <a:t>)</a:t>
            </a:r>
          </a:p>
          <a:p>
            <a:pPr marL="798513" lvl="1" indent="-39528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000" b="1" dirty="0">
                <a:latin typeface="Khmer MEF1" pitchFamily="2" charset="0"/>
                <a:cs typeface="Khmer MEF1" pitchFamily="2" charset="0"/>
              </a:rPr>
              <a:t>អនុញ្ញាតទូទាត់</a:t>
            </a:r>
            <a:r>
              <a:rPr lang="km-KH" sz="2000" b="1" u="sng" dirty="0">
                <a:latin typeface="Khmer MEF1" pitchFamily="2" charset="0"/>
                <a:cs typeface="Khmer MEF1" pitchFamily="2" charset="0"/>
              </a:rPr>
              <a:t>វិក្កយបត្រ ឬ សក្ខីបត្រ​ចំណាយ</a:t>
            </a:r>
            <a:r>
              <a:rPr lang="km-KH" sz="2000" b="1" dirty="0">
                <a:latin typeface="Khmer MEF1" pitchFamily="2" charset="0"/>
                <a:cs typeface="Khmer MEF1" pitchFamily="2" charset="0"/>
              </a:rPr>
              <a:t>​ ដែលចុះកាលបរិច្ឆេទ​</a:t>
            </a:r>
            <a:r>
              <a:rPr lang="km-KH" sz="2000" b="1" u="sng" dirty="0">
                <a:latin typeface="Khmer MEF1" pitchFamily="2" charset="0"/>
                <a:cs typeface="Khmer MEF1" pitchFamily="2" charset="0"/>
              </a:rPr>
              <a:t>មុនពេលមាន​</a:t>
            </a:r>
            <a:r>
              <a:rPr lang="km-KH" sz="2000" b="1" u="sng" dirty="0" smtClean="0">
                <a:latin typeface="Khmer MEF1" pitchFamily="2" charset="0"/>
                <a:cs typeface="Khmer MEF1" pitchFamily="2" charset="0"/>
              </a:rPr>
              <a:t>​</a:t>
            </a:r>
          </a:p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  <a:tabLst>
                <a:tab pos="798513" algn="l"/>
              </a:tabLst>
            </a:pPr>
            <a:r>
              <a:rPr lang="km-KH" sz="2000" b="1" dirty="0">
                <a:latin typeface="Khmer MEF1" pitchFamily="2" charset="0"/>
                <a:cs typeface="Khmer MEF1" pitchFamily="2" charset="0"/>
              </a:rPr>
              <a:t>	</a:t>
            </a:r>
            <a:r>
              <a:rPr lang="km-KH" sz="2000" b="1" u="sng" dirty="0" smtClean="0">
                <a:latin typeface="Khmer MEF1" pitchFamily="2" charset="0"/>
                <a:cs typeface="Khmer MEF1" pitchFamily="2" charset="0"/>
              </a:rPr>
              <a:t>ប្រាក់</a:t>
            </a:r>
            <a:r>
              <a:rPr lang="km-KH" sz="2000" b="1" dirty="0">
                <a:latin typeface="Khmer MEF1" pitchFamily="2" charset="0"/>
                <a:cs typeface="Khmer MEF1" pitchFamily="2" charset="0"/>
              </a:rPr>
              <a:t>​ក្នុងបេឡារជ្ជទេយ្យ. </a:t>
            </a:r>
            <a:r>
              <a:rPr lang="km-KH" sz="2000" b="1" u="sng" dirty="0">
                <a:latin typeface="Khmer MEF1" pitchFamily="2" charset="0"/>
                <a:cs typeface="Khmer MEF1" pitchFamily="2" charset="0"/>
              </a:rPr>
              <a:t>៣០</a:t>
            </a:r>
            <a:r>
              <a:rPr lang="km-KH" sz="2000" b="1" u="sng" dirty="0" smtClean="0">
                <a:latin typeface="Khmer MEF1" pitchFamily="2" charset="0"/>
                <a:cs typeface="Khmer MEF1" pitchFamily="2" charset="0"/>
              </a:rPr>
              <a:t>ថ្ងៃ </a:t>
            </a: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ប៉ុន្តែ</a:t>
            </a:r>
            <a:r>
              <a:rPr lang="km-KH" sz="2000" b="1" u="sng" dirty="0">
                <a:latin typeface="Khmer MEF1" pitchFamily="2" charset="0"/>
                <a:cs typeface="Khmer MEF1" pitchFamily="2" charset="0"/>
              </a:rPr>
              <a:t>ប័ណ្ណចំណាយ</a:t>
            </a:r>
            <a:r>
              <a:rPr lang="km-KH" sz="2000" b="1" dirty="0">
                <a:latin typeface="Khmer MEF1" pitchFamily="2" charset="0"/>
                <a:cs typeface="Khmer MEF1" pitchFamily="2" charset="0"/>
              </a:rPr>
              <a:t>​ត្រូវចុះ</a:t>
            </a:r>
            <a:r>
              <a:rPr lang="km-KH" sz="2000" b="1" u="sng" dirty="0">
                <a:latin typeface="Khmer MEF1" pitchFamily="2" charset="0"/>
                <a:cs typeface="Khmer MEF1" pitchFamily="2" charset="0"/>
              </a:rPr>
              <a:t>កាលបរិច្ឆេទ​​​​​</a:t>
            </a:r>
            <a:r>
              <a:rPr lang="km-KH" sz="2000" b="1" u="sng" dirty="0" smtClean="0">
                <a:latin typeface="Khmer MEF1" pitchFamily="2" charset="0"/>
                <a:cs typeface="Khmer MEF1" pitchFamily="2" charset="0"/>
              </a:rPr>
              <a:t>ក្រោយពេល</a:t>
            </a: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	</a:t>
            </a:r>
            <a:r>
              <a:rPr lang="km-KH" sz="2000" b="1" u="sng" dirty="0" smtClean="0">
                <a:latin typeface="Khmer MEF1" pitchFamily="2" charset="0"/>
                <a:cs typeface="Khmer MEF1" pitchFamily="2" charset="0"/>
              </a:rPr>
              <a:t>មាន</a:t>
            </a:r>
            <a:r>
              <a:rPr lang="km-KH" sz="2000" b="1" u="sng" dirty="0">
                <a:latin typeface="Khmer MEF1" pitchFamily="2" charset="0"/>
                <a:cs typeface="Khmer MEF1" pitchFamily="2" charset="0"/>
              </a:rPr>
              <a:t>​សាច់ប្រាក់</a:t>
            </a:r>
            <a:r>
              <a:rPr lang="km-KH" sz="2000" b="1" dirty="0">
                <a:latin typeface="Khmer MEF1" pitchFamily="2" charset="0"/>
                <a:cs typeface="Khmer MEF1" pitchFamily="2" charset="0"/>
              </a:rPr>
              <a:t>ក្នុងបេឡារជ្ជទេយ្យ.។ </a:t>
            </a:r>
            <a:r>
              <a:rPr lang="km-KH" sz="2000" b="1" u="sng" dirty="0">
                <a:latin typeface="Khmer MEF1" pitchFamily="2" charset="0"/>
                <a:cs typeface="Khmer MEF1" pitchFamily="2" charset="0"/>
              </a:rPr>
              <a:t>ក្នុងករណីលើស​៣០ថ្ងៃ ត្រូវ​ស្នើសុំគោល</a:t>
            </a:r>
            <a:r>
              <a:rPr lang="km-KH" sz="2000" b="1" u="sng" dirty="0" smtClean="0">
                <a:latin typeface="Khmer MEF1" pitchFamily="2" charset="0"/>
                <a:cs typeface="Khmer MEF1" pitchFamily="2" charset="0"/>
              </a:rPr>
              <a:t>ការណ៍</a:t>
            </a: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	</a:t>
            </a:r>
            <a:r>
              <a:rPr lang="km-KH" sz="2000" b="1" u="sng" dirty="0" smtClean="0">
                <a:latin typeface="Khmer MEF1" pitchFamily="2" charset="0"/>
                <a:cs typeface="Khmer MEF1" pitchFamily="2" charset="0"/>
              </a:rPr>
              <a:t>ដោយ</a:t>
            </a:r>
            <a:r>
              <a:rPr lang="km-KH" sz="2000" b="1" u="sng" dirty="0">
                <a:latin typeface="Khmer MEF1" pitchFamily="2" charset="0"/>
                <a:cs typeface="Khmer MEF1" pitchFamily="2" charset="0"/>
              </a:rPr>
              <a:t>ឡែក</a:t>
            </a:r>
            <a:r>
              <a:rPr lang="km-KH" sz="2000" b="1" dirty="0">
                <a:latin typeface="Khmer MEF1" pitchFamily="2" charset="0"/>
                <a:cs typeface="Khmer MEF1" pitchFamily="2" charset="0"/>
              </a:rPr>
              <a:t>ពីអភិបាលហិរញ្ញវត្ថុ និង​គណនេយ្យករសាធារណៈ​។  </a:t>
            </a:r>
          </a:p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  <a:tabLst>
                <a:tab pos="798513" algn="l"/>
              </a:tabLst>
            </a:pPr>
            <a:r>
              <a:rPr lang="km-KH" sz="2000" b="1" i="1" dirty="0" smtClean="0">
                <a:latin typeface="Khmer MEF1" pitchFamily="2" charset="0"/>
                <a:cs typeface="Khmer MEF1" pitchFamily="2" charset="0"/>
              </a:rPr>
              <a:t>	(</a:t>
            </a:r>
            <a:r>
              <a:rPr lang="km-KH" sz="2000" b="1" i="1" dirty="0">
                <a:latin typeface="Khmer MEF1" pitchFamily="2" charset="0"/>
                <a:cs typeface="Khmer MEF1" pitchFamily="2" charset="0"/>
              </a:rPr>
              <a:t>ផ្តល់លទ្ធភាពដល់ការប្រមូលនិង​រៀបចំ​លិខិតយុត្តិការចំណាយបានទាន់ពេលវេលា​)</a:t>
            </a:r>
          </a:p>
          <a:p>
            <a:pPr marL="746125" lvl="1" indent="-34290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endParaRPr lang="km-KH" sz="2100" b="1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marL="746125" lvl="1" indent="-34290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endParaRPr lang="km-KH" sz="2100" b="1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marL="965199" lvl="2" indent="0">
              <a:lnSpc>
                <a:spcPct val="150000"/>
              </a:lnSpc>
              <a:buClr>
                <a:schemeClr val="tx1"/>
              </a:buClr>
              <a:buSzPct val="85000"/>
              <a:buNone/>
            </a:pPr>
            <a:endParaRPr lang="km-KH" b="1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24</a:t>
            </a:fld>
            <a:endParaRPr lang="en-US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74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A65D88-C060-40D9-AC90-517C95C4837D}" type="slidenum">
              <a:rPr lang="en-US"/>
              <a:pPr>
                <a:defRPr/>
              </a:pPr>
              <a:t>25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17575" y="1025942"/>
            <a:ext cx="8281417" cy="5045075"/>
            <a:chOff x="0" y="502052"/>
            <a:chExt cx="5709768" cy="2934081"/>
          </a:xfrm>
        </p:grpSpPr>
        <p:sp>
          <p:nvSpPr>
            <p:cNvPr id="7" name="Rectangle 6"/>
            <p:cNvSpPr/>
            <p:nvPr/>
          </p:nvSpPr>
          <p:spPr>
            <a:xfrm>
              <a:off x="0" y="1385717"/>
              <a:ext cx="1806618" cy="98922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m-KH" sz="2000" dirty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រ</a:t>
              </a:r>
              <a:r>
                <a:rPr lang="km-KH" sz="1600" dirty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ជ្ជទេយ្យករបុរេប្រទាន​</a:t>
              </a:r>
              <a:endParaRPr lang="en-US" sz="1600" dirty="0">
                <a:effectLst/>
                <a:latin typeface="Khmer OS Siemreap" panose="02000500000000020004" pitchFamily="2" charset="0"/>
                <a:ea typeface="Times New Roman" panose="02020603050405020304" pitchFamily="18" charset="0"/>
              </a:endParaRPr>
            </a:p>
            <a:p>
              <a:pPr marL="0" marR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m-KH" sz="1600" dirty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ដកសាច់ប្រាក់</a:t>
              </a:r>
              <a:endParaRPr lang="en-US" sz="1600" dirty="0">
                <a:effectLst/>
                <a:latin typeface="Khmer OS Siemreap" panose="02000500000000020004" pitchFamily="2" charset="0"/>
                <a:ea typeface="Times New Roman" panose="02020603050405020304" pitchFamily="18" charset="0"/>
              </a:endParaRPr>
            </a:p>
            <a:p>
              <a:pPr marL="0" marR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m-KH" sz="1600" dirty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រជ្ជទេយ្យបុរេប្រទាន​ពីគណនេយ្យករសាធារណៈ</a:t>
              </a:r>
              <a:endParaRPr lang="en-US" sz="1600" dirty="0">
                <a:effectLst/>
                <a:latin typeface="Khmer OS Siemreap" panose="02000500000000020004" pitchFamily="2" charset="0"/>
                <a:ea typeface="Times New Roman" panose="02020603050405020304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849121" y="578051"/>
              <a:ext cx="1876425" cy="77628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m-KH" dirty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ចំណាយសាច់ប្រាក់</a:t>
              </a:r>
              <a:endParaRPr lang="en-US" dirty="0">
                <a:effectLst/>
                <a:latin typeface="Khmer OS Siemreap" panose="02000500000000020004" pitchFamily="2" charset="0"/>
                <a:ea typeface="Times New Roman" panose="02020603050405020304" pitchFamily="18" charset="0"/>
              </a:endParaRPr>
            </a:p>
            <a:p>
              <a:pPr marL="0" marR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m-KH" dirty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រជ្ជទេយ្យបុរេប្រទាន</a:t>
              </a:r>
              <a:r>
                <a:rPr lang="km-KH" sz="2000" dirty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​</a:t>
              </a:r>
              <a:endParaRPr lang="en-US" sz="2000" dirty="0">
                <a:effectLst/>
                <a:latin typeface="Khmer OS Siemreap" panose="02000500000000020004" pitchFamily="2" charset="0"/>
                <a:ea typeface="Times New Roman" panose="02020603050405020304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786245" y="1380668"/>
              <a:ext cx="1923523" cy="102463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m-KH" sz="1600" dirty="0" smtClean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រជ្ជទេយ្</a:t>
              </a:r>
              <a:r>
                <a:rPr lang="km-KH" sz="1600" dirty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យករបុរេប្រទាន​រៀបចំលិខិតយុត្តិការចំណាយ រួចដាក់ជូនអាណាប័ក ដើម្បី​​បោះផ្សាយអាណត្តិនិយ័តកម្ម ដើម្បីទូទាត់</a:t>
              </a:r>
              <a:r>
                <a:rPr lang="km-KH" sz="1100" dirty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​</a:t>
              </a:r>
              <a:endParaRPr lang="en-US" sz="1200" dirty="0">
                <a:effectLst/>
                <a:latin typeface="Khmer OS Siemreap" panose="02000500000000020004" pitchFamily="2" charset="0"/>
                <a:ea typeface="Times New Roman" panose="02020603050405020304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49121" y="2435431"/>
              <a:ext cx="1876425" cy="100070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m-KH" sz="1600" dirty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ទទួល​បានទិដ្ឋាការពីអភិបាល</a:t>
              </a:r>
              <a:endParaRPr lang="en-US" sz="1600" dirty="0">
                <a:effectLst/>
                <a:latin typeface="Khmer OS Siemreap" panose="02000500000000020004" pitchFamily="2" charset="0"/>
                <a:ea typeface="Times New Roman" panose="02020603050405020304" pitchFamily="18" charset="0"/>
              </a:endParaRPr>
            </a:p>
            <a:p>
              <a:pPr marL="0" marR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m-KH" sz="1600" spc="-80" dirty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ហិរញ្ញវត្ថុ</a:t>
              </a:r>
              <a:r>
                <a:rPr lang="km-KH" sz="1600" dirty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​ និង​ទទួល​បាន​ការឯកភាព</a:t>
              </a:r>
              <a:endParaRPr lang="en-US" sz="1600" dirty="0">
                <a:effectLst/>
                <a:latin typeface="Khmer OS Siemreap" panose="02000500000000020004" pitchFamily="2" charset="0"/>
                <a:ea typeface="Times New Roman" panose="02020603050405020304" pitchFamily="18" charset="0"/>
              </a:endParaRPr>
            </a:p>
            <a:p>
              <a:pPr marL="0" marR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m-KH" sz="1600" dirty="0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​ទូទាត់​ពីគណនេយ្យករសាធារណៈ​ជាចំណាយថវិកា​ស្ថាពរ</a:t>
              </a:r>
              <a:endParaRPr lang="en-US" sz="1600" dirty="0">
                <a:effectLst/>
                <a:latin typeface="Khmer OS Siemreap" panose="02000500000000020004" pitchFamily="2" charset="0"/>
                <a:ea typeface="Times New Roman" panose="02020603050405020304" pitchFamily="18" charset="0"/>
              </a:endParaRPr>
            </a:p>
          </p:txBody>
        </p:sp>
        <p:sp>
          <p:nvSpPr>
            <p:cNvPr id="11" name="Curved Down Arrow 10"/>
            <p:cNvSpPr/>
            <p:nvPr/>
          </p:nvSpPr>
          <p:spPr>
            <a:xfrm rot="2498244">
              <a:off x="3762441" y="817828"/>
              <a:ext cx="1061601" cy="366395"/>
            </a:xfrm>
            <a:prstGeom prst="curvedDownArrow">
              <a:avLst>
                <a:gd name="adj1" fmla="val 19882"/>
                <a:gd name="adj2" fmla="val 87997"/>
                <a:gd name="adj3" fmla="val 34099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" name="Curved Down Arrow 11"/>
            <p:cNvSpPr/>
            <p:nvPr/>
          </p:nvSpPr>
          <p:spPr>
            <a:xfrm rot="8043414">
              <a:off x="3772671" y="2649959"/>
              <a:ext cx="840900" cy="441888"/>
            </a:xfrm>
            <a:prstGeom prst="curvedDownArrow">
              <a:avLst>
                <a:gd name="adj1" fmla="val 19882"/>
                <a:gd name="adj2" fmla="val 87997"/>
                <a:gd name="adj3" fmla="val 34099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" name="Curved Down Arrow 12"/>
            <p:cNvSpPr/>
            <p:nvPr/>
          </p:nvSpPr>
          <p:spPr>
            <a:xfrm rot="13395735">
              <a:off x="743151" y="2582528"/>
              <a:ext cx="1014160" cy="366395"/>
            </a:xfrm>
            <a:prstGeom prst="curvedDownArrow">
              <a:avLst>
                <a:gd name="adj1" fmla="val 19882"/>
                <a:gd name="adj2" fmla="val 87997"/>
                <a:gd name="adj3" fmla="val 34099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" name="Curved Down Arrow 13"/>
            <p:cNvSpPr/>
            <p:nvPr/>
          </p:nvSpPr>
          <p:spPr>
            <a:xfrm rot="18596188">
              <a:off x="957629" y="701558"/>
              <a:ext cx="840900" cy="441888"/>
            </a:xfrm>
            <a:prstGeom prst="curvedDownArrow">
              <a:avLst>
                <a:gd name="adj1" fmla="val 19882"/>
                <a:gd name="adj2" fmla="val 87997"/>
                <a:gd name="adj3" fmla="val 34099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423988" y="2419349"/>
              <a:ext cx="390525" cy="33813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km-KH" sz="1100" b="1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៤</a:t>
              </a:r>
              <a:endParaRPr lang="en-US" sz="1200">
                <a:effectLst/>
                <a:latin typeface="Khmer OS Siemreap" panose="02000500000000020004" pitchFamily="2" charset="0"/>
                <a:ea typeface="Times New Roman" panose="02020603050405020304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863994" y="2440616"/>
              <a:ext cx="390525" cy="33813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km-KH" sz="1100" b="1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៣</a:t>
              </a:r>
              <a:endParaRPr lang="en-US" sz="1200">
                <a:effectLst/>
                <a:latin typeface="Khmer OS Siemreap" panose="02000500000000020004" pitchFamily="2" charset="0"/>
                <a:ea typeface="Times New Roman" panose="02020603050405020304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947308" y="1014686"/>
              <a:ext cx="390525" cy="33813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km-KH" sz="1100" b="1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២</a:t>
              </a:r>
              <a:endParaRPr lang="en-US" sz="1200">
                <a:effectLst/>
                <a:latin typeface="Khmer OS Siemreap" panose="02000500000000020004" pitchFamily="2" charset="0"/>
                <a:ea typeface="Times New Roman" panose="02020603050405020304" pitchFamily="18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380390" y="1024353"/>
              <a:ext cx="390525" cy="33813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km-KH" sz="1100" b="1">
                  <a:effectLst/>
                  <a:latin typeface="Khmer OS Siemreap" panose="02000500000000020004" pitchFamily="2" charset="0"/>
                  <a:ea typeface="Times New Roman" panose="02020603050405020304" pitchFamily="18" charset="0"/>
                  <a:cs typeface="Khmer MEF1" panose="02000506000000020004" pitchFamily="2" charset="0"/>
                </a:rPr>
                <a:t>១</a:t>
              </a:r>
              <a:endParaRPr lang="en-US" sz="1200">
                <a:effectLst/>
                <a:latin typeface="Khmer OS Siemreap" panose="02000500000000020004" pitchFamily="2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19" name="Title 1"/>
          <p:cNvSpPr>
            <a:spLocks noGrp="1"/>
          </p:cNvSpPr>
          <p:nvPr>
            <p:ph type="title"/>
          </p:nvPr>
        </p:nvSpPr>
        <p:spPr bwMode="auto">
          <a:xfrm>
            <a:off x="152400" y="122237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៤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កិច្ចដំណើរការនៃរជ្ជទេយ្យបុរេប្រទាន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</p:spTree>
    <p:extLst>
      <p:ext uri="{BB962C8B-B14F-4D97-AF65-F5344CB8AC3E}">
        <p14:creationId xmlns:p14="http://schemas.microsoft.com/office/powerpoint/2010/main" val="226348836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63584" cy="5483225"/>
          </a:xfrm>
        </p:spPr>
        <p:txBody>
          <a:bodyPr/>
          <a:lstStyle/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១.ការ​ដក​ប្រាក់​រជ្ជទេយ្យ​.ពីរតនាគារ​ 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  <a:tabLst>
                <a:tab pos="406400" algn="l"/>
              </a:tabLst>
            </a:pPr>
            <a:r>
              <a:rPr lang="km-KH" sz="24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ធ្វើ​ប័ណ្ណដកប្រាក់រជ្ជទេយ្យ.​</a:t>
            </a:r>
          </a:p>
          <a:p>
            <a:pPr lvl="3">
              <a:lnSpc>
                <a:spcPct val="150000"/>
              </a:lnSpc>
              <a:buFont typeface="Wingdings" panose="05000000000000000000" pitchFamily="2" charset="2"/>
              <a:buChar char="§"/>
              <a:tabLst>
                <a:tab pos="406400" algn="l"/>
              </a:tabLst>
            </a:pPr>
            <a:r>
              <a:rPr lang="km-KH" sz="25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ជុំបង្វិលដំបូង នាដើមឆ្នាំថវិកា (មុន និងក្រោយបង្កើតតារាងឧបសម្ព័ន្ធថ្មី)</a:t>
            </a:r>
          </a:p>
          <a:p>
            <a:pPr lvl="3">
              <a:lnSpc>
                <a:spcPct val="150000"/>
              </a:lnSpc>
              <a:buFont typeface="Wingdings" panose="05000000000000000000" pitchFamily="2" charset="2"/>
              <a:buChar char="§"/>
              <a:tabLst>
                <a:tab pos="406400" algn="l"/>
              </a:tabLst>
            </a:pPr>
            <a:r>
              <a:rPr lang="km-KH" sz="25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​នៅពេលទូទាត់​បំពេញបេឡាសាច់ប្រាក់រជ្ជទេយ្យ.</a:t>
            </a:r>
          </a:p>
          <a:p>
            <a:pPr lvl="2">
              <a:lnSpc>
                <a:spcPct val="15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tabLst>
                <a:tab pos="406400" algn="l"/>
              </a:tabLst>
            </a:pPr>
            <a:r>
              <a:rPr lang="km-KH" sz="2400" b="1" spc="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  <a:r>
              <a:rPr lang="km-KH" sz="2400" b="1" spc="3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ទទួលមូលប្បទានប័ត្រពីរតនាគារ រួច​​បញ្ចូល​ប្រាក់​ទៅក្នុងគណនីរបស់រ</a:t>
            </a:r>
            <a:r>
              <a:rPr lang="km-KH" sz="24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ជ្ជទេយ្យករ.នៅធនាគារ​</a:t>
            </a:r>
            <a:endParaRPr lang="ca-ES" sz="2400" spc="-150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8129016" y="5734050"/>
            <a:ext cx="609600" cy="52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57E7748-1BC7-4C09-8D11-7C799254488B}" type="slidenum">
              <a:rPr lang="en-US" smtClean="0">
                <a:solidFill>
                  <a:srgbClr val="FFFFFF"/>
                </a:solidFill>
              </a:rPr>
              <a:pPr eaLnBrk="1" hangingPunct="1"/>
              <a:t>26</a:t>
            </a:fld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 bwMode="auto">
          <a:xfrm>
            <a:off x="152400" y="122237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៤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កិច្ចដំណើរការនៃរជ្ជទេយ្យបុរេ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ប្រទាន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</p:spTree>
    <p:extLst>
      <p:ext uri="{BB962C8B-B14F-4D97-AF65-F5344CB8AC3E}">
        <p14:creationId xmlns:p14="http://schemas.microsoft.com/office/powerpoint/2010/main" val="256477105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52400" y="1066801"/>
            <a:ext cx="8863584" cy="5334000"/>
          </a:xfrm>
        </p:spPr>
        <p:txBody>
          <a:bodyPr/>
          <a:lstStyle/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២.ការ​ដកប្រាក់​ពីគណនី​របស់រជ្ជទេយ្យករ.នៅធនាគារ​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  <a:tabLst>
                <a:tab pos="406400" algn="l"/>
              </a:tabLst>
            </a:pPr>
            <a:r>
              <a:rPr lang="km-KH" sz="25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បញ្ចូលក្នុង​បេឡាសាច់ប្រាក់​ក្នុងដៃរជ្ជទេយ្យករ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.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  <a:tabLst>
                <a:tab pos="406400" algn="l"/>
              </a:tabLst>
            </a:pPr>
            <a:r>
              <a:rPr lang="km-KH" sz="26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  <a:r>
              <a:rPr lang="km-KH" sz="2500" spc="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​ចំណាយប្រាក់​ពីគណនី​នៅធនាគារ​ផ្ទាល់​</a:t>
            </a:r>
            <a:r>
              <a:rPr lang="en-US" sz="2500" spc="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500" spc="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តាមរយៈប្រព័ន្ធធនាគារ </a:t>
            </a:r>
            <a:r>
              <a:rPr lang="en-US" sz="2500" spc="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(</a:t>
            </a:r>
            <a:r>
              <a:rPr lang="km-KH" sz="2500" spc="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ត្រូវ​មានគោលការណ៍ចំណាយ)</a:t>
            </a:r>
            <a:endParaRPr lang="en-US" sz="2500" spc="20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marL="0" indent="0">
              <a:lnSpc>
                <a:spcPct val="150000"/>
              </a:lnSpc>
              <a:buFont typeface="Wingdings" pitchFamily="2" charset="2"/>
              <a:buNone/>
              <a:tabLst>
                <a:tab pos="406400" algn="l"/>
              </a:tabLst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៣.</a:t>
            </a:r>
            <a:r>
              <a:rPr lang="km-KH" b="1" dirty="0">
                <a:latin typeface="Khmer MEF1" panose="02000506000000020004" pitchFamily="2" charset="0"/>
                <a:cs typeface="Khmer MEF1" panose="02000506000000020004" pitchFamily="2" charset="0"/>
              </a:rPr>
              <a:t>ការ​ដកប្រាក់​</a:t>
            </a: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ពីបេឡាសាច់ប្រាក់​ក្នុងដៃរ</a:t>
            </a:r>
            <a:r>
              <a:rPr lang="km-KH" b="1" dirty="0">
                <a:latin typeface="Khmer MEF1" panose="02000506000000020004" pitchFamily="2" charset="0"/>
                <a:cs typeface="Khmer MEF1" panose="02000506000000020004" pitchFamily="2" charset="0"/>
              </a:rPr>
              <a:t>ជ្ជទេយ្យករ</a:t>
            </a: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.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  <a:tabLst>
                <a:tab pos="406400" algn="l"/>
              </a:tabLst>
            </a:pPr>
            <a:r>
              <a:rPr lang="km-KH" sz="2500" b="1" spc="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500" spc="100" dirty="0">
                <a:latin typeface="Khmer MEF1" panose="02000506000000020004" pitchFamily="2" charset="0"/>
                <a:cs typeface="Khmer MEF1" panose="02000506000000020004" pitchFamily="2" charset="0"/>
              </a:rPr>
              <a:t>មុននឹង</a:t>
            </a:r>
            <a:r>
              <a:rPr lang="km-KH" sz="2500" spc="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ចំណាយ​សាច់ប្រាក់​ ត្រូវមានគោលការណ៍ចំណាយពី អាណាប័ក​​</a:t>
            </a:r>
            <a:r>
              <a:rPr lang="km-KH" sz="25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ជាមុន​ រួចធ្វើប័ណ្ណចំណាយ​</a:t>
            </a:r>
            <a:endParaRPr lang="km-KH" sz="2500" dirty="0">
              <a:latin typeface="Khmer MEF1" panose="02000506000000020004" pitchFamily="2" charset="0"/>
              <a:cs typeface="Khmer MEF1" panose="02000506000000020004" pitchFamily="2" charset="0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8129016" y="5734050"/>
            <a:ext cx="609600" cy="52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57E7748-1BC7-4C09-8D11-7C799254488B}" type="slidenum">
              <a:rPr lang="en-US" smtClean="0">
                <a:solidFill>
                  <a:srgbClr val="FFFFFF"/>
                </a:solidFill>
              </a:rPr>
              <a:pPr eaLnBrk="1" hangingPunct="1"/>
              <a:t>27</a:t>
            </a:fld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 bwMode="auto">
          <a:xfrm>
            <a:off x="152400" y="122237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៤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កិច្ចដំណើរការនៃរជ្ជទេយ្យបុរេ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ប្រទាន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</p:spTree>
    <p:extLst>
      <p:ext uri="{BB962C8B-B14F-4D97-AF65-F5344CB8AC3E}">
        <p14:creationId xmlns:p14="http://schemas.microsoft.com/office/powerpoint/2010/main" val="156610755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63584" cy="5483225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Wingdings" pitchFamily="2" charset="2"/>
              <a:buNone/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៤. ការប្រមូល​សក្ខីប័ត្រ​ចំណាយ​និង​បោះផ្សាយ​អាណត្តិនិយ័តកម្ម​</a:t>
            </a:r>
          </a:p>
          <a:p>
            <a:pPr lvl="2">
              <a:lnSpc>
                <a:spcPct val="130000"/>
              </a:lnSpc>
              <a:buFont typeface="Courier New" panose="02070309020205020404" pitchFamily="49" charset="0"/>
              <a:buChar char="o"/>
              <a:tabLst>
                <a:tab pos="406400" algn="l"/>
              </a:tabLst>
            </a:pPr>
            <a:r>
              <a:rPr lang="km-KH" sz="25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​ប្រមូលវិក័យបត្រ ឬសក្ខីបត្រចំណាយ ដែលបាន​ចំណាយរួច</a:t>
            </a:r>
            <a:endParaRPr lang="km-KH" sz="2500" dirty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lvl="2">
              <a:lnSpc>
                <a:spcPct val="130000"/>
              </a:lnSpc>
              <a:buFont typeface="Courier New" panose="02070309020205020404" pitchFamily="49" charset="0"/>
              <a:buChar char="o"/>
              <a:tabLst>
                <a:tab pos="406400" algn="l"/>
              </a:tabLst>
            </a:pPr>
            <a:r>
              <a:rPr lang="km-KH" sz="26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  <a:r>
              <a:rPr lang="km-KH" sz="2500" spc="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  <a:r>
              <a:rPr lang="km-KH" sz="2500" spc="-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រៀបចំដីកាអមលិខិតយុត្តិការ​ចំណាយ​ ដោយ​ប្រមូល​ផ្តុំ​រាល់​      សក្ខីបត្រ</a:t>
            </a:r>
            <a:r>
              <a:rPr lang="km-KH" sz="2500" spc="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​​ចំណាយ​ ដើម្បី​បោះផ្សាយ​អាណត្តិនិយ័តកម្ម​           </a:t>
            </a:r>
            <a:r>
              <a:rPr lang="km-KH" sz="2500" i="1" spc="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(រាល់វិក័យប័ត្រ ឬ សក្ខីបត្រចំណាយ​ ត្រូវមាន​ការបញ្ជាក់ទទួលស្គាល់​ពីអាណាប័ក ឬ អ្នកដែលទទួលការ​ផ្ទេរសិទ្ធិពីអាណាប័ក)</a:t>
            </a:r>
          </a:p>
          <a:p>
            <a:pPr marL="0" lvl="2" indent="0">
              <a:lnSpc>
                <a:spcPct val="130000"/>
              </a:lnSpc>
              <a:buNone/>
              <a:tabLst>
                <a:tab pos="406400" algn="l"/>
              </a:tabLst>
            </a:pPr>
            <a:r>
              <a:rPr lang="km-KH" sz="28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៥. ការឯកភាពទូទាត់លើអាណត្តិនិយ័តកម្មដោយរតនាគារ​​</a:t>
            </a:r>
          </a:p>
          <a:p>
            <a:pPr marL="850900" lvl="2" indent="-342900">
              <a:lnSpc>
                <a:spcPct val="130000"/>
              </a:lnSpc>
              <a:buFont typeface="Courier New" panose="02070309020205020404" pitchFamily="49" charset="0"/>
              <a:buChar char="o"/>
              <a:tabLst>
                <a:tab pos="406400" algn="l"/>
              </a:tabLst>
            </a:pPr>
            <a:r>
              <a:rPr lang="km-KH" sz="2500" dirty="0">
                <a:latin typeface="Khmer MEF1" panose="02000506000000020004" pitchFamily="2" charset="0"/>
                <a:cs typeface="Khmer MEF1" panose="02000506000000020004" pitchFamily="2" charset="0"/>
              </a:rPr>
              <a:t>ការ​ទូទាត់​បំពេញបេឡាសាច់ប្រាក់​រជ្ជទេយ្យ.</a:t>
            </a:r>
          </a:p>
          <a:p>
            <a:pPr marL="850900" lvl="2" indent="-342900">
              <a:lnSpc>
                <a:spcPct val="130000"/>
              </a:lnSpc>
              <a:buFont typeface="Courier New" panose="02070309020205020404" pitchFamily="49" charset="0"/>
              <a:buChar char="o"/>
              <a:tabLst>
                <a:tab pos="406400" algn="l"/>
              </a:tabLst>
            </a:pPr>
            <a:r>
              <a:rPr lang="km-KH" sz="2500" dirty="0">
                <a:latin typeface="Khmer MEF1" panose="02000506000000020004" pitchFamily="2" charset="0"/>
                <a:cs typeface="Khmer MEF1" panose="02000506000000020004" pitchFamily="2" charset="0"/>
              </a:rPr>
              <a:t>ការ​ទូទាត់​ជម្រះ​បុរេប្រទានពីរតនាគារ​ (នាពេលដំណាច់ឆ្នាំ)</a:t>
            </a:r>
            <a:endParaRPr lang="ca-ES" sz="2500" dirty="0">
              <a:latin typeface="Khmer MEF1" panose="02000506000000020004" pitchFamily="2" charset="0"/>
              <a:cs typeface="Khmer MEF1" panose="02000506000000020004" pitchFamily="2" charset="0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8129016" y="5734050"/>
            <a:ext cx="609600" cy="52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57E7748-1BC7-4C09-8D11-7C799254488B}" type="slidenum">
              <a:rPr lang="en-US" smtClean="0">
                <a:solidFill>
                  <a:srgbClr val="FFFFFF"/>
                </a:solidFill>
              </a:rPr>
              <a:pPr eaLnBrk="1" hangingPunct="1"/>
              <a:t>28</a:t>
            </a:fld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 bwMode="auto">
          <a:xfrm>
            <a:off x="152400" y="122237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៤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កិច្ចដំណើរការនៃរជ្ជទេយ្យបុរេ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ប្រទាន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</p:spTree>
    <p:extLst>
      <p:ext uri="{BB962C8B-B14F-4D97-AF65-F5344CB8AC3E}">
        <p14:creationId xmlns:p14="http://schemas.microsoft.com/office/powerpoint/2010/main" val="337782906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863584" cy="5483225"/>
          </a:xfrm>
        </p:spPr>
        <p:txBody>
          <a:bodyPr/>
          <a:lstStyle/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៦. ការបង់ប្រាក់រជ្ជទេយ្យបុរេប្រទាន​ដែលនៅសល់​ចូលគណនីរបស់​      រជ្ជទេយ្យករ​. នៅរតនាគារ​ </a:t>
            </a:r>
            <a:r>
              <a:rPr lang="km-KH" sz="25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ដើម្បីចុះកិច្ច​បញ្ជិកាជម្រះ​បញ្ជី​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  <a:tabLst>
                <a:tab pos="406400" algn="l"/>
              </a:tabLst>
            </a:pPr>
            <a:r>
              <a:rPr lang="km-KH" sz="24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ប្រាក់សល់​ក្នុង​បេឡាសាច់ប្រាក់ក្នុងដៃរជ្ជទេយ្យករ.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  <a:tabLst>
                <a:tab pos="406400" algn="l"/>
              </a:tabLst>
            </a:pPr>
            <a:r>
              <a:rPr lang="km-KH" sz="24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ប្រាក់សល់​ក្នុង​បេឡាសាច់ប្រាក់​រជ្ជទេយ្យករ.នៅធនាគារ​</a:t>
            </a:r>
            <a:r>
              <a:rPr lang="km-KH" sz="2400" b="1" dirty="0">
                <a:latin typeface="Khmer MEF1" panose="02000506000000020004" pitchFamily="2" charset="0"/>
                <a:cs typeface="Khmer MEF1" panose="02000506000000020004" pitchFamily="2" charset="0"/>
              </a:rPr>
              <a:t>	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8129016" y="5734050"/>
            <a:ext cx="609600" cy="52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57E7748-1BC7-4C09-8D11-7C799254488B}" type="slidenum">
              <a:rPr lang="en-US" smtClean="0">
                <a:solidFill>
                  <a:srgbClr val="FFFFFF"/>
                </a:solidFill>
              </a:rPr>
              <a:pPr eaLnBrk="1" hangingPunct="1"/>
              <a:t>29</a:t>
            </a:fld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 bwMode="auto">
          <a:xfrm>
            <a:off x="152400" y="122237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៤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កិច្ចដំណើរការនៃរជ្ជទេយ្យបុរេ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ប្រទាន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</p:spTree>
    <p:extLst>
      <p:ext uri="{BB962C8B-B14F-4D97-AF65-F5344CB8AC3E}">
        <p14:creationId xmlns:p14="http://schemas.microsoft.com/office/powerpoint/2010/main" val="224288729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08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077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១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8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សញ្ញាណទូទៅ</a:t>
            </a:r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នៃ​រជ្ជទេយ្យ​បុរេប្រទាន​សម្រាប់ថវិកាកម្ម</a:t>
            </a:r>
            <a:r>
              <a:rPr lang="km-KH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វិធី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71450" y="750981"/>
            <a:ext cx="8648700" cy="594360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85000" lnSpcReduction="10000"/>
          </a:bodyPr>
          <a:lstStyle/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3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ក. 	លិខិតបទដ្ឋានគតិយុត្តពាក់ព័ន្ធនឹងការងាររជ្ជទេយ្យបុរេប្រទាន</a:t>
            </a: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​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នីតិ</a:t>
            </a:r>
            <a:r>
              <a:rPr lang="km-KH" sz="2300" b="1" dirty="0">
                <a:latin typeface="Khmer MEF1" pitchFamily="2" charset="0"/>
                <a:cs typeface="Khmer MEF1" pitchFamily="2" charset="0"/>
              </a:rPr>
              <a:t>វិធីចំណាយតាមរជ្ជទេយ្យបុរេប្រទាន​ត្រូវ​បាន​ធ្វើបច្ចុប្បន្នភាពដោយ​ប្រកាសលេខ​១៩៣៧ សហវ.ប្រក ចុះថ្ងៃទី​៣១ ខែធ្នូ ឆ្នាំ​២០១៤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300" dirty="0">
                <a:latin typeface="Khmer MEF1" pitchFamily="2" charset="0"/>
                <a:cs typeface="Khmer MEF1" pitchFamily="2" charset="0"/>
              </a:rPr>
              <a:t>ប្រកាសលេខ​</a:t>
            </a:r>
            <a:r>
              <a:rPr lang="km-KH" sz="2300" dirty="0" smtClean="0">
                <a:latin typeface="Khmer MEF1" pitchFamily="2" charset="0"/>
                <a:cs typeface="Khmer MEF1" pitchFamily="2" charset="0"/>
              </a:rPr>
              <a:t>៨២៩សហ</a:t>
            </a:r>
            <a:r>
              <a:rPr lang="km-KH" sz="2300" dirty="0">
                <a:latin typeface="Khmer MEF1" pitchFamily="2" charset="0"/>
                <a:cs typeface="Khmer MEF1" pitchFamily="2" charset="0"/>
              </a:rPr>
              <a:t>វ.ប្រក ចុះថ្ងៃទី​១៦ ខែកក្កដា ឆ្នាំ២០១៥</a:t>
            </a:r>
            <a:r>
              <a:rPr lang="km-KH" sz="2300" dirty="0" smtClean="0">
                <a:latin typeface="Khmer MEF1" pitchFamily="2" charset="0"/>
                <a:cs typeface="Khmer MEF1" pitchFamily="2" charset="0"/>
              </a:rPr>
              <a:t>​ បាន</a:t>
            </a:r>
            <a:r>
              <a:rPr lang="km-KH" sz="2300" dirty="0">
                <a:latin typeface="Khmer MEF1" pitchFamily="2" charset="0"/>
                <a:cs typeface="Khmer MEF1" pitchFamily="2" charset="0"/>
              </a:rPr>
              <a:t>​</a:t>
            </a:r>
            <a:r>
              <a:rPr lang="km-KH" sz="2300" dirty="0" smtClean="0">
                <a:latin typeface="Khmer MEF1" pitchFamily="2" charset="0"/>
                <a:cs typeface="Khmer MEF1" pitchFamily="2" charset="0"/>
              </a:rPr>
              <a:t>កែ​សម្រួល​ប្រការ</a:t>
            </a:r>
            <a:r>
              <a:rPr lang="km-KH" sz="2300" dirty="0">
                <a:latin typeface="Khmer MEF1" pitchFamily="2" charset="0"/>
                <a:cs typeface="Khmer MEF1" pitchFamily="2" charset="0"/>
              </a:rPr>
              <a:t>មួយចំនួន​នៃប្រកាសលេខ​១៩៣៧ សហវ.</a:t>
            </a:r>
            <a:r>
              <a:rPr lang="km-KH" sz="2300" dirty="0" smtClean="0">
                <a:latin typeface="Khmer MEF1" pitchFamily="2" charset="0"/>
                <a:cs typeface="Khmer MEF1" pitchFamily="2" charset="0"/>
              </a:rPr>
              <a:t>ប្រក </a:t>
            </a:r>
            <a:r>
              <a:rPr lang="km-KH" sz="2300" dirty="0">
                <a:latin typeface="Khmer MEF1" pitchFamily="2" charset="0"/>
                <a:cs typeface="Khmer MEF1" pitchFamily="2" charset="0"/>
              </a:rPr>
              <a:t>ចុះថ្ងៃទី​៣១ ខែធ្នូ ឆ្នាំ២០១៤ ស្តីពី​នីតិវិធីចំណាយតាមរជ្ជទេយ្យបុរេប្រទាន​សម្រាប់រដ្ឋបាលថ្នាក់ជាតិ​</a:t>
            </a:r>
            <a:endParaRPr lang="en-US" sz="2300" dirty="0">
              <a:latin typeface="Khmer MEF1" pitchFamily="2" charset="0"/>
              <a:cs typeface="Khmer MEF1" pitchFamily="2" charset="0"/>
            </a:endParaRP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300" dirty="0">
                <a:latin typeface="Khmer MEF1" pitchFamily="2" charset="0"/>
                <a:cs typeface="Khmer MEF1" pitchFamily="2" charset="0"/>
              </a:rPr>
              <a:t>សារាចរណែនាំលេខ​០១៨ សហវ. ចុះថ្ងៃទី​៣១ ខែធ្នូ ឆ្នាំ២០១៥ ស្តីពីកិច្ចបញ្ជិកា</a:t>
            </a:r>
            <a:r>
              <a:rPr lang="km-KH" sz="2300" spc="-100" dirty="0">
                <a:latin typeface="Khmer MEF1" pitchFamily="2" charset="0"/>
                <a:cs typeface="Khmer MEF1" pitchFamily="2" charset="0"/>
              </a:rPr>
              <a:t>គណនេយ្យរជ្ជទេយ្យបុរេប្រទាន​​​សម្រាប់រដ្ឋបាលថ្នាក់</a:t>
            </a:r>
            <a:r>
              <a:rPr lang="km-KH" sz="2300" spc="-100" dirty="0" smtClean="0">
                <a:latin typeface="Khmer MEF1" pitchFamily="2" charset="0"/>
                <a:cs typeface="Khmer MEF1" pitchFamily="2" charset="0"/>
              </a:rPr>
              <a:t>ជាតិនិង</a:t>
            </a:r>
            <a:r>
              <a:rPr lang="km-KH" sz="2300" spc="-100" dirty="0">
                <a:latin typeface="Khmer MEF1" pitchFamily="2" charset="0"/>
                <a:cs typeface="Khmer MEF1" pitchFamily="2" charset="0"/>
              </a:rPr>
              <a:t>​រដ្ឋបាល​ថ្នាក់ក្រោមជាតិ</a:t>
            </a:r>
            <a:endParaRPr lang="en-US" sz="2300" spc="-100" dirty="0">
              <a:latin typeface="Khmer MEF1" pitchFamily="2" charset="0"/>
              <a:cs typeface="Khmer MEF1" pitchFamily="2" charset="0"/>
            </a:endParaRP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300" dirty="0">
                <a:latin typeface="Khmer MEF1" pitchFamily="2" charset="0"/>
                <a:cs typeface="Khmer MEF1" pitchFamily="2" charset="0"/>
              </a:rPr>
              <a:t>សារាចរណែនាំលេខ០០៤ សហវ. ចុះថ្ងៃទី​១៤ ខែមីនា ឆ្នាំ២០១៦ ស្តីពីការបង្កើតតារាងឧបសម្ព័ន្ធរជ្ជទេយ្យ​បុរេប្រទាន​​សម្រាប់ថវិកាកម្មវិធី</a:t>
            </a:r>
            <a:r>
              <a:rPr lang="km-KH" sz="2300" dirty="0" smtClean="0">
                <a:latin typeface="Khmer MEF1" pitchFamily="2" charset="0"/>
                <a:cs typeface="Khmer MEF1" pitchFamily="2" charset="0"/>
              </a:rPr>
              <a:t>​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300" dirty="0" smtClean="0">
                <a:latin typeface="Khmer MEF1" pitchFamily="2" charset="0"/>
                <a:cs typeface="Khmer MEF1" pitchFamily="2" charset="0"/>
              </a:rPr>
              <a:t>លិខិតបទដ្ឋានគតិយុត្តពាក់ព័ន្ធផ្សេងៗ (ប្រកាស១៩១១ សហវ, ៨៣៨ សហវ. ជាដើម)</a:t>
            </a:r>
            <a:endParaRPr lang="en-US" sz="2300" dirty="0">
              <a:latin typeface="Khmer MEF1" pitchFamily="2" charset="0"/>
              <a:cs typeface="Khmer MEF1" pitchFamily="2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3</a:t>
            </a:fld>
            <a:endParaRPr 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0022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9118600" cy="5483225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លិខិតយុត្តិការចំណាយ ភ្ជាប់តាមអាណត្តិនិយ័តកម្ម​</a:t>
            </a:r>
          </a:p>
          <a:p>
            <a:pPr marL="0" indent="0">
              <a:lnSpc>
                <a:spcPct val="120000"/>
              </a:lnSpc>
              <a:buFont typeface="Wingdings" pitchFamily="2" charset="2"/>
              <a:buNone/>
            </a:pPr>
            <a:r>
              <a:rPr lang="km-KH" b="1" dirty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  ១.</a:t>
            </a:r>
            <a:r>
              <a:rPr lang="km-KH" b="1" spc="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អាណត្តិនិយ័តកម្ម,</a:t>
            </a:r>
            <a:r>
              <a:rPr lang="km-KH" sz="2500" b="1" spc="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ដីកា</a:t>
            </a:r>
            <a:r>
              <a:rPr lang="km-KH" sz="2500" b="1" spc="100" dirty="0">
                <a:latin typeface="Khmer MEF1" panose="02000506000000020004" pitchFamily="2" charset="0"/>
                <a:cs typeface="Khmer MEF1" panose="02000506000000020004" pitchFamily="2" charset="0"/>
              </a:rPr>
              <a:t>អមបញ្ចេញ</a:t>
            </a:r>
            <a:r>
              <a:rPr lang="km-KH" sz="2500" b="1" spc="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អាណត្តិ,​</a:t>
            </a:r>
            <a:r>
              <a:rPr lang="km-KH" sz="2500" b="1" spc="100" dirty="0">
                <a:latin typeface="Khmer MEF1" panose="02000506000000020004" pitchFamily="2" charset="0"/>
                <a:cs typeface="Khmer MEF1" panose="02000506000000020004" pitchFamily="2" charset="0"/>
              </a:rPr>
              <a:t>ដីកាអម​លិខិតយុត្តិការ</a:t>
            </a:r>
            <a:r>
              <a:rPr lang="km-KH" sz="2500" b="1" spc="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 	និង​សលាក</a:t>
            </a:r>
            <a:r>
              <a:rPr lang="km-KH" sz="2500" b="1" spc="100" dirty="0">
                <a:latin typeface="Khmer MEF1" panose="02000506000000020004" pitchFamily="2" charset="0"/>
                <a:cs typeface="Khmer MEF1" panose="02000506000000020004" pitchFamily="2" charset="0"/>
              </a:rPr>
              <a:t>ប័</a:t>
            </a:r>
            <a:r>
              <a:rPr lang="km-KH" sz="2500" b="1" spc="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ត្រ​កត់ត្រា</a:t>
            </a:r>
            <a:r>
              <a:rPr lang="km-KH" sz="25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​ចំណាយ</a:t>
            </a:r>
            <a:r>
              <a:rPr lang="km-KH" sz="2500" b="1" dirty="0">
                <a:latin typeface="Khmer MEF1" panose="02000506000000020004" pitchFamily="2" charset="0"/>
                <a:cs typeface="Khmer MEF1" panose="02000506000000020004" pitchFamily="2" charset="0"/>
              </a:rPr>
              <a:t>​និ​ងត្រួតពិនិត្យ​ហិរញ្ញវត្ថុ​</a:t>
            </a:r>
          </a:p>
          <a:p>
            <a:pPr marL="0" indent="0">
              <a:lnSpc>
                <a:spcPct val="120000"/>
              </a:lnSpc>
              <a:buFont typeface="Wingdings" pitchFamily="2" charset="2"/>
              <a:buNone/>
            </a:pPr>
            <a:r>
              <a:rPr lang="km-KH" sz="25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   ២. លិខិត</a:t>
            </a:r>
            <a:r>
              <a:rPr lang="km-KH" sz="2500" b="1" dirty="0">
                <a:latin typeface="Khmer MEF1" panose="02000506000000020004" pitchFamily="2" charset="0"/>
                <a:cs typeface="Khmer MEF1" panose="02000506000000020004" pitchFamily="2" charset="0"/>
              </a:rPr>
              <a:t>ស្នើសុំទូទាត់​ប្រាក់រជ្ជទេយ្យបុរេប្រទាន​</a:t>
            </a:r>
          </a:p>
          <a:p>
            <a:pPr marL="0" indent="0">
              <a:lnSpc>
                <a:spcPct val="120000"/>
              </a:lnSpc>
              <a:buFont typeface="Wingdings" pitchFamily="2" charset="2"/>
              <a:buNone/>
            </a:pPr>
            <a:r>
              <a:rPr lang="km-KH" sz="2500" b="1" dirty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5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  ៣. របាយ</a:t>
            </a:r>
            <a:r>
              <a:rPr lang="km-KH" sz="2500" b="1" dirty="0">
                <a:latin typeface="Khmer MEF1" panose="02000506000000020004" pitchFamily="2" charset="0"/>
                <a:cs typeface="Khmer MEF1" panose="02000506000000020004" pitchFamily="2" charset="0"/>
              </a:rPr>
              <a:t>ការណ៍ចំណាយ​ប្រាក់រជ្ជទេយ្យបុរេប្រទាន​ (តាមដានជាប្រចាំ)</a:t>
            </a:r>
          </a:p>
          <a:p>
            <a:pPr marL="0" indent="0">
              <a:lnSpc>
                <a:spcPct val="120000"/>
              </a:lnSpc>
              <a:buFont typeface="Wingdings" pitchFamily="2" charset="2"/>
              <a:buNone/>
            </a:pPr>
            <a:r>
              <a:rPr lang="km-KH" sz="25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   </a:t>
            </a:r>
            <a:r>
              <a:rPr lang="km-KH" sz="2500" b="1" spc="-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៤. តារាង</a:t>
            </a:r>
            <a:r>
              <a:rPr lang="km-KH" sz="2500" b="1" spc="-100" dirty="0">
                <a:latin typeface="Khmer MEF1" panose="02000506000000020004" pitchFamily="2" charset="0"/>
                <a:cs typeface="Khmer MEF1" panose="02000506000000020004" pitchFamily="2" charset="0"/>
              </a:rPr>
              <a:t>សម្រង់​ចំណាយ​ប្រាក់រជ្ជទេយ្យបុរេប្រទាន តាមចំណាត់ថ្នាក់សេដ្ឋកិច្ច  	</a:t>
            </a:r>
            <a:r>
              <a:rPr lang="km-KH" sz="2500" b="1" dirty="0">
                <a:latin typeface="Khmer MEF1" panose="02000506000000020004" pitchFamily="2" charset="0"/>
                <a:cs typeface="Khmer MEF1" panose="02000506000000020004" pitchFamily="2" charset="0"/>
              </a:rPr>
              <a:t>និង​ចំណាត់​</a:t>
            </a:r>
            <a:r>
              <a:rPr lang="km-KH" sz="25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ថ្នាក់កម្មវិធី​ </a:t>
            </a:r>
            <a:endParaRPr lang="en-US" sz="2500" b="1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marL="0" indent="0">
              <a:lnSpc>
                <a:spcPct val="120000"/>
              </a:lnSpc>
              <a:buFont typeface="Wingdings" pitchFamily="2" charset="2"/>
              <a:buNone/>
            </a:pPr>
            <a:r>
              <a:rPr lang="en-US" sz="2500" b="1" dirty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en-US" sz="25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  </a:t>
            </a:r>
            <a:r>
              <a:rPr lang="km-KH" sz="25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៥. ប័</a:t>
            </a:r>
            <a:r>
              <a:rPr lang="km-KH" sz="2500" b="1" dirty="0">
                <a:latin typeface="Khmer MEF1" panose="02000506000000020004" pitchFamily="2" charset="0"/>
                <a:cs typeface="Khmer MEF1" panose="02000506000000020004" pitchFamily="2" charset="0"/>
              </a:rPr>
              <a:t>ណ្ណចំណាយ​, វិក័យប័ត្រ និង​សក្ខីប័ត្រ​ចំណាយ, ប័ណ្ណបើកសាច់ប្រាក់​ </a:t>
            </a:r>
            <a:r>
              <a:rPr lang="km-KH" sz="25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  	ព្រម</a:t>
            </a:r>
            <a:r>
              <a:rPr lang="km-KH" sz="2500" b="1" dirty="0">
                <a:latin typeface="Khmer MEF1" panose="02000506000000020004" pitchFamily="2" charset="0"/>
                <a:cs typeface="Khmer MEF1" panose="02000506000000020004" pitchFamily="2" charset="0"/>
              </a:rPr>
              <a:t>ទាំងលិខិតយុត្តិការចំណាយ​មួយចំនួនផ្សេងទៀត ទៅតាម​</a:t>
            </a:r>
            <a:r>
              <a:rPr lang="km-KH" sz="25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មុខ	សញ្ញា</a:t>
            </a:r>
            <a:r>
              <a:rPr lang="km-KH" sz="2500" b="1" dirty="0">
                <a:latin typeface="Khmer MEF1" panose="02000506000000020004" pitchFamily="2" charset="0"/>
                <a:cs typeface="Khmer MEF1" panose="02000506000000020004" pitchFamily="2" charset="0"/>
              </a:rPr>
              <a:t>ចំណាយ </a:t>
            </a:r>
            <a:r>
              <a:rPr lang="km-KH" sz="25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(ដូចជា៖ បេសកកម្ម ត្រូវមានតារាងសម្រង់​..)</a:t>
            </a:r>
            <a:endParaRPr lang="ca-ES" sz="2500" b="1" dirty="0">
              <a:latin typeface="Khmer MEF1" panose="02000506000000020004" pitchFamily="2" charset="0"/>
              <a:cs typeface="Khmer MEF1" panose="02000506000000020004" pitchFamily="2" charset="0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8129016" y="5734050"/>
            <a:ext cx="609600" cy="52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57E7748-1BC7-4C09-8D11-7C799254488B}" type="slidenum">
              <a:rPr lang="en-US" smtClean="0">
                <a:solidFill>
                  <a:srgbClr val="FFFFFF"/>
                </a:solidFill>
              </a:rPr>
              <a:pPr eaLnBrk="1" hangingPunct="1"/>
              <a:t>30</a:t>
            </a:fld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 bwMode="auto">
          <a:xfrm>
            <a:off x="280416" y="228600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៥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ផ្សេងៗ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</p:spTree>
    <p:extLst>
      <p:ext uri="{BB962C8B-B14F-4D97-AF65-F5344CB8AC3E}">
        <p14:creationId xmlns:p14="http://schemas.microsoft.com/office/powerpoint/2010/main" val="164126865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3"/>
          <p:cNvSpPr txBox="1">
            <a:spLocks noChangeArrowheads="1"/>
          </p:cNvSpPr>
          <p:nvPr/>
        </p:nvSpPr>
        <p:spPr bwMode="auto">
          <a:xfrm>
            <a:off x="457200" y="3352800"/>
            <a:ext cx="8229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km-KH" sz="2800" b="1" dirty="0">
                <a:latin typeface="Khmer MEF1" pitchFamily="2" charset="0"/>
                <a:cs typeface="Khmer MEF1" pitchFamily="2" charset="0"/>
              </a:rPr>
              <a:t>ឯកសារ</a:t>
            </a:r>
            <a:r>
              <a:rPr lang="km-KH" sz="2800" b="1" dirty="0" smtClean="0">
                <a:latin typeface="Khmer MEF1" pitchFamily="2" charset="0"/>
                <a:cs typeface="Khmer MEF1" pitchFamily="2" charset="0"/>
              </a:rPr>
              <a:t>ប្រកាសនិងឯក</a:t>
            </a:r>
            <a:r>
              <a:rPr lang="km-KH" sz="2800" b="1" dirty="0">
                <a:latin typeface="Khmer MEF1" pitchFamily="2" charset="0"/>
                <a:cs typeface="Khmer MEF1" pitchFamily="2" charset="0"/>
              </a:rPr>
              <a:t>សារផ្សេងៗ អាចទាញយកបានពី</a:t>
            </a:r>
            <a:r>
              <a:rPr lang="en-US" sz="2800" b="1" dirty="0" smtClean="0">
                <a:latin typeface="Khmer MEF1" pitchFamily="2" charset="0"/>
                <a:cs typeface="Khmer MEF1" pitchFamily="2" charset="0"/>
                <a:hlinkClick r:id="rId2"/>
              </a:rPr>
              <a:t>https://www.facebook.com/treasury.gov.kh</a:t>
            </a:r>
            <a:endParaRPr lang="en-US" sz="2800" b="1" dirty="0">
              <a:latin typeface="Khmer MEF1" pitchFamily="2" charset="0"/>
              <a:cs typeface="Khmer MEF1" pitchFamily="2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E4420A-1099-4440-AB12-095AC465CE8D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210671" y="1410865"/>
            <a:ext cx="8686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km-KH" sz="8000" dirty="0">
                <a:latin typeface="Khmer OS Muol Light" pitchFamily="2" charset="0"/>
                <a:cs typeface="Khmer OS Muol Light" pitchFamily="2" charset="0"/>
              </a:rPr>
              <a:t>សូមអរគុណ!</a:t>
            </a:r>
            <a:endParaRPr lang="en-US" sz="8000" dirty="0">
              <a:latin typeface="Khmer OS Muol Light" pitchFamily="2" charset="0"/>
              <a:cs typeface="Khmer OS Muol Ligh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14760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077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១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8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សញ្ញាណទូទៅ</a:t>
            </a:r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នៃ​រជ្ជទេយ្យ​បុរេប្រទាន​សម្រាប់ថវិកាកម្ម</a:t>
            </a:r>
            <a:r>
              <a:rPr lang="km-KH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វិធី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8965" y="1143000"/>
            <a:ext cx="8801100" cy="476885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2500"/>
          </a:bodyPr>
          <a:lstStyle/>
          <a:p>
            <a:pPr marL="457200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2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ខ.	គោលការណ៍ទូទៅនៃចំណាយរជ្ជទេយ្យបុរេប្រទាន​សម្រាប់</a:t>
            </a:r>
            <a:r>
              <a:rPr lang="km-KH" sz="2200" dirty="0">
                <a:latin typeface="Khmer MEF2" panose="02000506000000020004" pitchFamily="2" charset="0"/>
                <a:cs typeface="Khmer MEF2" panose="02000506000000020004" pitchFamily="2" charset="0"/>
              </a:rPr>
              <a:t>ថវិកាកម្មវិធី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300" dirty="0" smtClean="0">
                <a:latin typeface="Khmer MEF1" pitchFamily="2" charset="0"/>
                <a:cs typeface="Khmer MEF1" pitchFamily="2" charset="0"/>
              </a:rPr>
              <a:t>មូលដ្ឋានរួមចំណែកគាំទ្រ​ដល់សមិទ្ធកម្ម​នៃគោលបំណង​ គោលនយោបាយ​ និង​កម្មវិធី​របស់​ក្រសួង </a:t>
            </a:r>
            <a:r>
              <a:rPr lang="km-KH" sz="2300" dirty="0">
                <a:latin typeface="Khmer MEF1" panose="02000506000000020004" pitchFamily="2" charset="0"/>
                <a:cs typeface="Khmer MEF1" panose="02000506000000020004" pitchFamily="2" charset="0"/>
              </a:rPr>
              <a:t>ស្ថាប័នថវិកាកម្ម</a:t>
            </a:r>
            <a:r>
              <a:rPr lang="km-KH" sz="23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វិធី </a:t>
            </a:r>
          </a:p>
          <a:p>
            <a:pPr marL="914400" lvl="1" indent="-223838" algn="just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300" spc="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ការបង្កើនប្រសិទ្ធភាព​និងស័ក្តិសិទ្ធភាព​នៃការអនុវត្ត​ចំណាយ ប្រកបដោយ</a:t>
            </a:r>
          </a:p>
          <a:p>
            <a:pPr marL="690562" lvl="1" indent="0" algn="just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300" spc="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	​ភាពទាន់​ពេល</a:t>
            </a:r>
            <a:r>
              <a:rPr lang="km-KH" sz="23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, តម្លាភាព និង​គណនេយ្យភាព​ ព្រមទាំងការទទួលខុសត្រូវ​ខ្ពស់​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3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បេឡារជ្ជទេយ្យបុរេប្រទាន​មានទំហំទឹកប្រាក់ច្រើន ដែលអាចផ្តល់លទ្ធភាពងាយស្រួល​ដល់ការអនុវត្តចំណាយដំណើការរដ្ឋបាល និង​សកម្មភាពនៃថវិកាកម្មវិធី</a:t>
            </a:r>
            <a:r>
              <a:rPr lang="km-KH" sz="2300" dirty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3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ស្របតាម​សកម្មភាព​ និង​តម្រូវការ​ចាំបាច់​របស់​ក្រសួង ស្ថាប័នថវិកាកម្មវិធី​។</a:t>
            </a:r>
            <a:endParaRPr lang="en-US" sz="2300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marL="690562" lvl="1" indent="0">
              <a:lnSpc>
                <a:spcPct val="150000"/>
              </a:lnSpc>
              <a:buClr>
                <a:schemeClr val="tx1"/>
              </a:buClr>
              <a:buNone/>
            </a:pPr>
            <a:endParaRPr lang="km-KH" sz="2300" dirty="0" smtClean="0">
              <a:latin typeface="Khmer MEF1" panose="02000506000000020004" pitchFamily="2" charset="0"/>
              <a:cs typeface="Khmer MEF1" panose="02000506000000020004" pitchFamily="2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4</a:t>
            </a:fld>
            <a:endParaRPr 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65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077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២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ការបង្កើត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​រជ្ជទេយ្យ​បុរេប្រទាន​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 និង​ការ​តែងតាំងរជ្ជទេយ្យករ.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90500" y="755463"/>
            <a:ext cx="8610600" cy="594360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2500"/>
          </a:bodyPr>
          <a:lstStyle/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3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ក. 	ការបង្កើតកញ្ចប់ឥណទាន​​រជ្ជទេយ្យបុរេប្រទាន​</a:t>
            </a: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​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000" b="1" dirty="0">
                <a:latin typeface="Khmer MEF1" pitchFamily="2" charset="0"/>
                <a:cs typeface="Khmer MEF1" pitchFamily="2" charset="0"/>
              </a:rPr>
              <a:t>​</a:t>
            </a:r>
            <a:r>
              <a:rPr lang="km-KH" sz="2300" b="1" dirty="0">
                <a:latin typeface="Khmer MEF1" pitchFamily="2" charset="0"/>
                <a:cs typeface="Khmer MEF1" pitchFamily="2" charset="0"/>
              </a:rPr>
              <a:t>រជ្ជទេយ្យបុរេប្រទាន​ គឺជាចំណាយលើដំណើរការរដ្ឋបាល និ​ងចំណាយ​ដែលមាន</a:t>
            </a:r>
            <a:r>
              <a:rPr lang="km-KH" sz="2300" b="1" spc="-100" dirty="0">
                <a:latin typeface="Khmer MEF1" pitchFamily="2" charset="0"/>
                <a:cs typeface="Khmer MEF1" pitchFamily="2" charset="0"/>
              </a:rPr>
              <a:t>លក្ខណៈ​ជាប្រចាំ ចាំបាច់ បន្ទាន់​ និ​ងមិនអាចរង់ចាំការបោះផ្សាយ​អាណត្តិបើកប្រាក់</a:t>
            </a:r>
            <a:r>
              <a:rPr lang="km-KH" sz="2300" b="1" dirty="0">
                <a:latin typeface="Khmer MEF1" pitchFamily="2" charset="0"/>
                <a:cs typeface="Khmer MEF1" pitchFamily="2" charset="0"/>
              </a:rPr>
              <a:t>​​​ធម្មតាបាន​។ </a:t>
            </a:r>
            <a:endParaRPr lang="km-KH" sz="2300" b="1" dirty="0" smtClean="0">
              <a:latin typeface="Khmer MEF1" pitchFamily="2" charset="0"/>
              <a:cs typeface="Khmer MEF1" pitchFamily="2" charset="0"/>
            </a:endParaRP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​មុខសញ្ញាចំណាយ​តាមរជ្ជទេយ្យបុរេប្រទាន​ រួមមាន៖</a:t>
            </a:r>
          </a:p>
          <a:p>
            <a:pPr marL="1311275" lvl="1" indent="-342900">
              <a:lnSpc>
                <a:spcPct val="150000"/>
              </a:lnSpc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km-KH" sz="2200" b="1" dirty="0">
                <a:latin typeface="Khmer MEF1" pitchFamily="2" charset="0"/>
                <a:cs typeface="Khmer MEF1" pitchFamily="2" charset="0"/>
              </a:rPr>
              <a:t>ចំណាយចាំបាច់ជាប្រចាំ សម្រាប់ការងារ​រដ្ឋបាល​ (សម្ភារៈ, ការជួសជុល...)</a:t>
            </a:r>
          </a:p>
          <a:p>
            <a:pPr marL="1311275" lvl="1" indent="-342900">
              <a:lnSpc>
                <a:spcPct val="150000"/>
              </a:lnSpc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km-KH" sz="2200" b="1" dirty="0">
                <a:latin typeface="Khmer MEF1" pitchFamily="2" charset="0"/>
                <a:cs typeface="Khmer MEF1" pitchFamily="2" charset="0"/>
              </a:rPr>
              <a:t>ចំណាយសម្រាប់​សង្គ្រោះជាបន្ទាន់​និង​ពិសេស</a:t>
            </a:r>
          </a:p>
          <a:p>
            <a:pPr marL="1311275" lvl="1" indent="-342900">
              <a:lnSpc>
                <a:spcPct val="150000"/>
              </a:lnSpc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km-KH" sz="2200" b="1" dirty="0">
                <a:latin typeface="Khmer MEF1" pitchFamily="2" charset="0"/>
                <a:cs typeface="Khmer MEF1" pitchFamily="2" charset="0"/>
              </a:rPr>
              <a:t>ចំណាយ​សម្រាប់​ប្រាក់​បេសកកម្ម​នៅក្នុង​និងក្រៅប្រទេស​</a:t>
            </a:r>
          </a:p>
          <a:p>
            <a:pPr marL="1311275" lvl="1" indent="-342900">
              <a:lnSpc>
                <a:spcPct val="150000"/>
              </a:lnSpc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km-KH" sz="2200" b="1" dirty="0">
                <a:latin typeface="Khmer MEF1" pitchFamily="2" charset="0"/>
                <a:cs typeface="Khmer MEF1" pitchFamily="2" charset="0"/>
              </a:rPr>
              <a:t>ចំណាយ​សម្រាប់​លាភការ​របស់​បុគ្គលិក</a:t>
            </a:r>
          </a:p>
          <a:p>
            <a:pPr marL="1311275" lvl="1" indent="-342900">
              <a:lnSpc>
                <a:spcPct val="150000"/>
              </a:lnSpc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km-KH" sz="2200" b="1" dirty="0">
                <a:latin typeface="Khmer MEF1" pitchFamily="2" charset="0"/>
                <a:cs typeface="Khmer MEF1" pitchFamily="2" charset="0"/>
              </a:rPr>
              <a:t>ចំណាយសម្រាប់​រៀបចំវគ្គបណ្តុះបណ្តាល​និង​សិក្ខាសាលា</a:t>
            </a:r>
          </a:p>
          <a:p>
            <a:pPr marL="1311275" lvl="1" indent="-342900">
              <a:lnSpc>
                <a:spcPct val="150000"/>
              </a:lnSpc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km-KH" sz="2200" b="1" dirty="0">
                <a:latin typeface="Khmer MEF1" pitchFamily="2" charset="0"/>
                <a:cs typeface="Khmer MEF1" pitchFamily="2" charset="0"/>
              </a:rPr>
              <a:t>ចំណាយសម្រាប់គាំទ្រដល់ការអនុវត្ត​សកម្មភាព​នៃថវិកាកម្មវិ</a:t>
            </a:r>
            <a:r>
              <a:rPr lang="km-KH" sz="2200" b="1" dirty="0" smtClean="0">
                <a:latin typeface="Khmer MEF1" pitchFamily="2" charset="0"/>
                <a:cs typeface="Khmer MEF1" pitchFamily="2" charset="0"/>
              </a:rPr>
              <a:t>ធី។</a:t>
            </a:r>
            <a:endParaRPr lang="km-KH" sz="2000" b="1" dirty="0" smtClean="0">
              <a:latin typeface="Khmer MEF1" pitchFamily="2" charset="0"/>
              <a:cs typeface="Khmer MEF1" pitchFamily="2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5</a:t>
            </a:fld>
            <a:endParaRPr 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684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២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ការបង្កើត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​រជ្ជទេយ្យ​បុរេប្រទាន​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 និង​ការ​តែងតាំងរជ្ជទេយ្យករ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.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90500" y="755463"/>
            <a:ext cx="8610600" cy="594360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3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ក. 	ការបង្កើតកញ្ចប់ឥណទាន​​រជ្ជទេយ្យបុរេប្រទាន​</a:t>
            </a: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​ (ត)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​</a:t>
            </a: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កញ្ចប់រជ្ជទេយ្យបុរេប្រទាន​អាចបង្កើត ១០០ភាគរយ នៃ​ឥណទាន​តាមគណនី និង​អនុគណនីនីមួយៗ ដែលជ្រើសរើស ដោយដកឥណទាន​សម្រាប់​ចំណាយតាមនីតិវិធីទូទាត់​ត្រង់​ មានជាអាទិ៍៖ ចំណាយចាំបាច់ដែលតម្រូវឱ្យអនុវត្ត​នីតិវិធីលទ្ធកម្ម​, ចំណាយលើ​ប្រាក់​បៀវត្ស​។ល។​​</a:t>
            </a:r>
          </a:p>
          <a:p>
            <a:pPr marL="914400" lvl="1" indent="-223838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ឥណទាន​ថវិកាដែលអាចអនុវត្តតាមរជ្ជទេយ្យ.​ ១០០% រួមមាន៖</a:t>
            </a:r>
          </a:p>
          <a:p>
            <a:pPr marL="1250949" lvl="2" indent="-28575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b="1" dirty="0" smtClean="0">
                <a:latin typeface="Khmer MEF1" pitchFamily="2" charset="0"/>
                <a:cs typeface="Khmer MEF1" pitchFamily="2" charset="0"/>
              </a:rPr>
              <a:t>ចំណាយបេសកកម្មក្នុង និងក្រៅប្រទេស​</a:t>
            </a:r>
          </a:p>
          <a:p>
            <a:pPr marL="1250949" lvl="2" indent="-28575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b="1" dirty="0" smtClean="0">
                <a:latin typeface="Khmer MEF1" pitchFamily="2" charset="0"/>
                <a:cs typeface="Khmer MEF1" pitchFamily="2" charset="0"/>
              </a:rPr>
              <a:t>ចំណាយលើការរៀបចំវគ្គបណ្តុះបណ្តាល និង​សិក្ខាសាលា​</a:t>
            </a:r>
          </a:p>
          <a:p>
            <a:pPr marL="1250949" lvl="2" indent="-28575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b="1" dirty="0" smtClean="0">
                <a:latin typeface="Khmer MEF1" pitchFamily="2" charset="0"/>
                <a:cs typeface="Khmer MEF1" pitchFamily="2" charset="0"/>
              </a:rPr>
              <a:t>ចំណាយចាំបាច់មួយចំនួន​ ដែលគាំទ្រដល់​សកម្មភាពនៃ​ថវិកាកម្មវិធី និងដែលមិនប៉ះពាល់ដល់ការងារទូទាត់ត្រង់​​ (កិច្ចលទ្ធកម្ម...)។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6</a:t>
            </a:fld>
            <a:endParaRPr 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484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២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ការបង្កើត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​រជ្ជទេយ្យ​បុរេប្រទាន​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 និង​ការ​តែងតាំងរជ្ជទេយ្យករ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.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52400" y="777875"/>
            <a:ext cx="8686800" cy="594360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3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ក. 	ការបង្កើតកញ្ចប់ឥណទាន​​រជ្ជទេយ្យបុរេប្រទាន​</a:t>
            </a: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​ (ត)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1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​ជុំបង្វិលនៃរជ្ជទេយ្យ.​ ត្រូវ​កំណត់ ១ ភាគ ៤ នៃ​ឥណទាន​រជ្ជទេយ្យ.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1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យន្តការ​នៃ​ជុំបង្វិល​និង​ការទូទាត់​បំពេញបេឡាឡើងវិញ រួមមាន៖</a:t>
            </a:r>
          </a:p>
          <a:p>
            <a:pPr marL="1250949" lvl="2" indent="-28575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មិនអនុញ្ញាតឱ្យទូទាត់​ក្នុង១លើក លើស​ទំហំទឹកប្រាក់​១ជុំបង្វិលនៃរជ្ជទេយ្យ.</a:t>
            </a:r>
          </a:p>
          <a:p>
            <a:pPr marL="1250949" lvl="2" indent="-28575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អនុញ្ញាតឱ្យទូទាត់​ច្រើនលើកទៅតាមតម្រូវការ​ជាក់ស្តែង​ ដោយមិនកំណត់ពេលវេលា​ ហើយមិនត្រូវ​លើសឥណទាន​ប្រចាំឆ្នាំ ប៉ុន្តែត្រូវធានានិរន្តភាព</a:t>
            </a:r>
          </a:p>
          <a:p>
            <a:pPr marL="965199" lvl="2" indent="0">
              <a:lnSpc>
                <a:spcPct val="150000"/>
              </a:lnSpc>
              <a:buClr>
                <a:schemeClr val="tx1"/>
              </a:buClr>
              <a:buSzPct val="85000"/>
              <a:buNone/>
              <a:tabLst>
                <a:tab pos="1255713" algn="l"/>
              </a:tabLst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	នៃចំណាយលើដំណើរការរដ្ឋបាល​ដល់​ដំណាច់ឆ្នាំ​ថវិកា និង​សមិទ្ធកម្ម</a:t>
            </a:r>
          </a:p>
          <a:p>
            <a:pPr marL="965199" lvl="2" indent="0">
              <a:lnSpc>
                <a:spcPct val="150000"/>
              </a:lnSpc>
              <a:buClr>
                <a:schemeClr val="tx1"/>
              </a:buClr>
              <a:buSzPct val="85000"/>
              <a:buNone/>
              <a:tabLst>
                <a:tab pos="1255713" algn="l"/>
              </a:tabLst>
            </a:pPr>
            <a:r>
              <a:rPr lang="km-KH" b="1" dirty="0">
                <a:latin typeface="Khmer MEF1" panose="02000506000000020004" pitchFamily="2" charset="0"/>
                <a:cs typeface="Khmer MEF1" panose="02000506000000020004" pitchFamily="2" charset="0"/>
              </a:rPr>
              <a:t>	</a:t>
            </a: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នៃកម្មវិធីរបស់ខ្លួន​</a:t>
            </a:r>
          </a:p>
          <a:p>
            <a:pPr marL="1308099" lvl="2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  <a:tabLst>
                <a:tab pos="1255713" algn="l"/>
              </a:tabLst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បេឡារជ្ជទេយ្យ. ត្រូវ​បានបំពេញឡើងវិញ ក្រោយ​ការទូទាត់មួយលើកៗ លើកលែងការទូទាត់​ក្រោយ​កាលបរិច្ឆេទ​នៃការបើកសាច់ប្រាក់​ចុងក្រោយ ដែលជាការទូទាត់ជម្រះបញ្ជីនាដំណាច់ឆ្នាំថវិកា​​</a:t>
            </a:r>
            <a:endParaRPr lang="ca-ES" b="1" dirty="0">
              <a:latin typeface="Khmer MEF1" panose="02000506000000020004" pitchFamily="2" charset="0"/>
              <a:cs typeface="Khmer MEF1" panose="02000506000000020004" pitchFamily="2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7</a:t>
            </a:fld>
            <a:endParaRPr 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46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២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ការបង្កើត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​រជ្ជទេយ្យ​បុរេប្រទាន​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 និង​ការ​តែងតាំងរជ្ជទេយ្យករ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.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90500" y="755463"/>
            <a:ext cx="8724900" cy="594360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3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ក. 	ការបង្កើតកញ្ចប់ឥណទាន​​រជ្ជទេយ្យបុរេប្រទាន​</a:t>
            </a: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​ (ត)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000" b="1" dirty="0" smtClean="0">
                <a:latin typeface="Khmer MEF1" pitchFamily="2" charset="0"/>
                <a:cs typeface="Khmer MEF1" pitchFamily="2" charset="0"/>
              </a:rPr>
              <a:t>​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នៅពេលបង្កើតកញ្ចប់រជ្ជទេយ្យបុរេប្រទាន គឺត្រូវកំណត់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ញែក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កញ្ចប់ឥណទាន​ជា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០២ប្រភេទ 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គឺ៖ (១)-ឥណទាន​ទូទាត់​ធម្មតា និង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​​(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២)-ឥណ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ទាន​​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រជ្ជទេយ្យបុរេប្រទាន​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។ ប្រព័ន្ធ </a:t>
            </a:r>
            <a:r>
              <a:rPr lang="en-US" dirty="0" smtClean="0">
                <a:latin typeface="Khmer MEF1" panose="02000506000000020004" pitchFamily="2" charset="0"/>
                <a:cs typeface="Khmer MEF1" panose="02000506000000020004" pitchFamily="2" charset="0"/>
              </a:rPr>
              <a:t>FMIS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ក៏នឹងកត់ត្រាតាមដានឥណទានទាំង២ប្រភេទផងដែរ។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តារាងឧបសម្ព័ន្ធរជ្ជទេយ្យបុរេប្រទាន​សម្រាប់ថវិកាកម្មវិធី​មាន០២ ប្រភេទ គឺ៖ (១)-តាមចំណាត់ថ្នាក់សេដ្ឋកិច្ច និង​(២)-តាមចំណាត់ថ្នាក់កម្មវិធី។​ ប្រព័ន្ធ </a:t>
            </a:r>
            <a:r>
              <a:rPr lang="en-US" dirty="0">
                <a:latin typeface="Khmer MEF1" panose="02000506000000020004" pitchFamily="2" charset="0"/>
                <a:cs typeface="Khmer MEF1" panose="02000506000000020004" pitchFamily="2" charset="0"/>
              </a:rPr>
              <a:t>FMIS 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នឹង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ត្រួតពិនិត្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យឥណ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ទាន​ (</a:t>
            </a:r>
            <a:r>
              <a:rPr lang="en-US" dirty="0">
                <a:latin typeface="Khmer MEF1" panose="02000506000000020004" pitchFamily="2" charset="0"/>
                <a:cs typeface="Khmer MEF1" panose="02000506000000020004" pitchFamily="2" charset="0"/>
              </a:rPr>
              <a:t>Budget </a:t>
            </a:r>
            <a:r>
              <a:rPr lang="en-US" spc="-100" dirty="0">
                <a:latin typeface="Khmer MEF1" panose="02000506000000020004" pitchFamily="2" charset="0"/>
                <a:cs typeface="Khmer MEF1" panose="02000506000000020004" pitchFamily="2" charset="0"/>
              </a:rPr>
              <a:t>Check) </a:t>
            </a:r>
            <a:r>
              <a:rPr lang="km-KH" spc="-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តាម</a:t>
            </a:r>
            <a:r>
              <a:rPr lang="km-KH" spc="-100" dirty="0">
                <a:latin typeface="Khmer MEF1" panose="02000506000000020004" pitchFamily="2" charset="0"/>
                <a:cs typeface="Khmer MEF1" panose="02000506000000020004" pitchFamily="2" charset="0"/>
              </a:rPr>
              <a:t>ចំណាត់ថ្នាក់សេដ្ឋកិច្ចផង </a:t>
            </a:r>
            <a:r>
              <a:rPr lang="km-KH" b="1" i="1" spc="-100" dirty="0">
                <a:latin typeface="Khmer MEF1" panose="02000506000000020004" pitchFamily="2" charset="0"/>
                <a:cs typeface="Khmer MEF1" panose="02000506000000020004" pitchFamily="2" charset="0"/>
              </a:rPr>
              <a:t>(ដល់អនុគណនី) </a:t>
            </a:r>
            <a:r>
              <a:rPr lang="km-KH" spc="-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និងចំ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ណាត់​​​​ថ្នាក់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កម្មវិធីផង </a:t>
            </a:r>
            <a:r>
              <a:rPr lang="km-KH" b="1" i="1" dirty="0">
                <a:latin typeface="Khmer MEF1" panose="02000506000000020004" pitchFamily="2" charset="0"/>
                <a:cs typeface="Khmer MEF1" panose="02000506000000020004" pitchFamily="2" charset="0"/>
              </a:rPr>
              <a:t>(ដល់ចង្កោមសកម្មភាព)</a:t>
            </a:r>
            <a:r>
              <a:rPr lang="km-KH" b="1" i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។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endParaRPr lang="km-KH" b="1" i="1" dirty="0">
              <a:latin typeface="Khmer MEF1" panose="02000506000000020004" pitchFamily="2" charset="0"/>
              <a:cs typeface="Khmer MEF1" panose="02000506000000020004" pitchFamily="2" charset="0"/>
            </a:endParaRP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endParaRPr lang="km-KH" b="1" dirty="0" smtClean="0">
              <a:latin typeface="Khmer MEF1" pitchFamily="2" charset="0"/>
              <a:cs typeface="Khmer MEF1" pitchFamily="2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8</a:t>
            </a:fld>
            <a:endParaRPr 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191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458200" cy="655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km-KH" sz="2600" dirty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២</a:t>
            </a:r>
            <a:r>
              <a:rPr lang="en-US" sz="2600" dirty="0" smtClean="0">
                <a:latin typeface="Khmer MEF2" panose="02000506000000020004" pitchFamily="2" charset="0"/>
                <a:cs typeface="Khmer MEF2" panose="02000506000000020004" pitchFamily="2" charset="0"/>
                <a:sym typeface="Wingdings 2"/>
              </a:rPr>
              <a:t>.</a:t>
            </a:r>
            <a:r>
              <a:rPr lang="km-KH" sz="24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ការបង្កើត</a:t>
            </a:r>
            <a:r>
              <a:rPr lang="ca-ES" sz="2400" dirty="0">
                <a:latin typeface="Khmer MEF2" panose="02000506000000020004" pitchFamily="2" charset="0"/>
                <a:cs typeface="Khmer MEF2" panose="02000506000000020004" pitchFamily="2" charset="0"/>
              </a:rPr>
              <a:t>​រជ្ជទេយ្យ​បុរេប្រទាន​</a:t>
            </a:r>
            <a:r>
              <a:rPr lang="km-KH" sz="2400" dirty="0">
                <a:latin typeface="Khmer MEF2" panose="02000506000000020004" pitchFamily="2" charset="0"/>
                <a:cs typeface="Khmer MEF2" panose="02000506000000020004" pitchFamily="2" charset="0"/>
              </a:rPr>
              <a:t> និង​ការ​តែងតាំងរជ្ជទេយ្យករ</a:t>
            </a:r>
            <a:r>
              <a:rPr lang="km-KH" sz="24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. (ត)</a:t>
            </a:r>
            <a:endParaRPr lang="km-KH" sz="2600" dirty="0">
              <a:latin typeface="Khmer MEF2" panose="02000506000000020004" pitchFamily="2" charset="0"/>
              <a:cs typeface="Khmer MEF2" panose="02000506000000020004" pitchFamily="2" charset="0"/>
              <a:sym typeface="Wingdings 2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90500" y="808038"/>
            <a:ext cx="8496300" cy="5943600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2500"/>
          </a:bodyPr>
          <a:lstStyle/>
          <a:p>
            <a:pPr marL="403225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km-KH" sz="2300" dirty="0" smtClean="0">
                <a:latin typeface="Khmer MEF2" panose="02000506000000020004" pitchFamily="2" charset="0"/>
                <a:cs typeface="Khmer MEF2" panose="02000506000000020004" pitchFamily="2" charset="0"/>
              </a:rPr>
              <a:t>ក. 	ការបង្កើតកញ្ចប់ឥណទាន​​រជ្ជទេយ្យបុរេប្រទាន​</a:t>
            </a:r>
            <a:r>
              <a:rPr lang="km-KH" sz="2300" b="1" dirty="0" smtClean="0">
                <a:latin typeface="Khmer MEF1" pitchFamily="2" charset="0"/>
                <a:cs typeface="Khmer MEF1" pitchFamily="2" charset="0"/>
              </a:rPr>
              <a:t>​ (ត)</a:t>
            </a:r>
          </a:p>
          <a:p>
            <a:pPr marL="914400" lvl="1" indent="-223838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km-KH" sz="2100" b="1" dirty="0" smtClean="0">
                <a:latin typeface="Khmer MEF1" pitchFamily="2" charset="0"/>
                <a:cs typeface="Khmer MEF1" pitchFamily="2" charset="0"/>
              </a:rPr>
              <a:t>​ការបង្កើតតារាងឧបសម្ព័ន្ធ</a:t>
            </a:r>
            <a:r>
              <a:rPr lang="ca-ES" sz="2100" b="1" spc="-5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រ</a:t>
            </a:r>
            <a:r>
              <a:rPr lang="ca-ES" sz="2100" b="1" spc="-50" dirty="0">
                <a:latin typeface="Khmer MEF1" panose="02000506000000020004" pitchFamily="2" charset="0"/>
                <a:cs typeface="Khmer MEF1" panose="02000506000000020004" pitchFamily="2" charset="0"/>
              </a:rPr>
              <a:t>ជ្ជទេយ្យ</a:t>
            </a:r>
            <a:r>
              <a:rPr lang="ca-ES" sz="2100" b="1" spc="-5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  <a:r>
              <a:rPr lang="km-KH" sz="2100" b="1" spc="-5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. </a:t>
            </a:r>
            <a:r>
              <a:rPr lang="ca-ES" sz="2100" b="1" spc="-5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  <a:r>
              <a:rPr lang="km-KH" sz="2100" b="1" spc="-5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សម្រាប់ថវិកាកម្មវិធីតាមចំណាត់ថ្នាក់សេដ្ឋកិច្ច​៖</a:t>
            </a:r>
            <a:r>
              <a:rPr lang="km-KH" sz="2100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</a:p>
          <a:p>
            <a:pPr marL="1308099" lvl="2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  <a:r>
              <a:rPr lang="km-KH" u="sng" dirty="0">
                <a:latin typeface="Khmer MEF1" panose="02000506000000020004" pitchFamily="2" charset="0"/>
                <a:cs typeface="Khmer MEF1" panose="02000506000000020004" pitchFamily="2" charset="0"/>
              </a:rPr>
              <a:t>ប្រកាសអន្តរក្រសួង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  <a:r>
              <a:rPr lang="ca-ES" dirty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រវាងក្រសួងសេដ្ឋកិច្ចនិងហិរញ្ញវត្ថុ និងក្រសួង ស្ថាប័ន និងអង្គភាពសាធារណៈសាមី តាមរយៈ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អគ្គ. ថវិកា និងអគ្គ. ​រត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នាគា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រជាតិ </a:t>
            </a:r>
          </a:p>
          <a:p>
            <a:pPr marL="965199" lvl="2" indent="0">
              <a:lnSpc>
                <a:spcPct val="150000"/>
              </a:lnSpc>
              <a:buClr>
                <a:schemeClr val="tx1"/>
              </a:buClr>
              <a:buSzPct val="85000"/>
              <a:buNone/>
            </a:pPr>
            <a:r>
              <a:rPr lang="km-KH" b="1" dirty="0" smtClean="0">
                <a:latin typeface="Khmer MEF1" panose="02000506000000020004" pitchFamily="2" charset="0"/>
                <a:cs typeface="Khmer MEF1" panose="02000506000000020004" pitchFamily="2" charset="0"/>
              </a:rPr>
              <a:t>     </a:t>
            </a:r>
            <a:r>
              <a:rPr lang="km-KH" b="1" u="sng" dirty="0" smtClean="0">
                <a:latin typeface="Khmer MEF1" panose="02000506000000020004" pitchFamily="2" charset="0"/>
                <a:cs typeface="Khmer MEF1" panose="02000506000000020004" pitchFamily="2" charset="0"/>
              </a:rPr>
              <a:t>(សម្រាប់ថ្នាក់កណ្តាល)</a:t>
            </a:r>
          </a:p>
          <a:p>
            <a:pPr marL="1308099" lvl="2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</a:t>
            </a:r>
            <a:r>
              <a:rPr lang="km-KH" u="sng" spc="-1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សេ</a:t>
            </a:r>
            <a:r>
              <a:rPr lang="km-KH" u="sng" spc="-120" dirty="0">
                <a:latin typeface="Khmer MEF1" panose="02000506000000020004" pitchFamily="2" charset="0"/>
                <a:cs typeface="Khmer MEF1" panose="02000506000000020004" pitchFamily="2" charset="0"/>
              </a:rPr>
              <a:t>ចក្តី</a:t>
            </a:r>
            <a:r>
              <a:rPr lang="km-KH" u="sng" spc="-1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សម្រេច</a:t>
            </a:r>
            <a:r>
              <a:rPr lang="km-KH" spc="-12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ដែលចុះហត្ថលេខារួមគ្នា ដោយ៖ (</a:t>
            </a:r>
            <a:r>
              <a:rPr lang="km-KH" spc="-120" dirty="0">
                <a:latin typeface="Khmer MEF1" panose="02000506000000020004" pitchFamily="2" charset="0"/>
                <a:cs typeface="Khmer MEF1" panose="02000506000000020004" pitchFamily="2" charset="0"/>
              </a:rPr>
              <a:t>១)-​ប្រធានមន្ទីរជំនាញរាជធានី </a:t>
            </a:r>
            <a:r>
              <a:rPr lang="km-KH" spc="-100" dirty="0">
                <a:latin typeface="Khmer MEF1" panose="02000506000000020004" pitchFamily="2" charset="0"/>
                <a:cs typeface="Khmer MEF1" panose="02000506000000020004" pitchFamily="2" charset="0"/>
              </a:rPr>
              <a:t>ខេត្ត​ ឬ អាណាប័ក​​ផ្ទេរសិទ្ធិ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 </a:t>
            </a:r>
            <a:r>
              <a:rPr lang="km-KH" spc="-100" dirty="0">
                <a:latin typeface="Khmer MEF1" panose="02000506000000020004" pitchFamily="2" charset="0"/>
                <a:cs typeface="Khmer MEF1" panose="02000506000000020004" pitchFamily="2" charset="0"/>
              </a:rPr>
              <a:t>និង​(២)-ប្រធានមន្ទីរ</a:t>
            </a:r>
            <a:r>
              <a:rPr lang="km-KH" spc="-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​សេដ្ឋកិច្ចនិងហិរញ្ញវត្ថុ​ </a:t>
            </a:r>
            <a:r>
              <a:rPr lang="km-KH" spc="-100" dirty="0">
                <a:latin typeface="Khmer MEF1" panose="02000506000000020004" pitchFamily="2" charset="0"/>
                <a:cs typeface="Khmer MEF1" panose="02000506000000020004" pitchFamily="2" charset="0"/>
              </a:rPr>
              <a:t>តាមរយៈ</a:t>
            </a:r>
            <a:r>
              <a:rPr lang="km-KH" spc="-100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មន្ទីរសេដ្ឋកិច្ច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​និងហិរញ្ញវត្ថុ​ 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និង​​រតនាគាររាជធានី 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ខេត្ត </a:t>
            </a:r>
            <a:r>
              <a:rPr lang="km-KH" b="1" u="sng" dirty="0" smtClean="0">
                <a:latin typeface="Khmer MEF1" panose="02000506000000020004" pitchFamily="2" charset="0"/>
                <a:cs typeface="Khmer MEF1" panose="02000506000000020004" pitchFamily="2" charset="0"/>
              </a:rPr>
              <a:t>(សម្រាប់ថ្នាក់មូលដ្ឋាន​​)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។</a:t>
            </a:r>
          </a:p>
          <a:p>
            <a:pPr marL="1308099" lvl="2" indent="-342900">
              <a:lnSpc>
                <a:spcPct val="150000"/>
              </a:lnSpc>
              <a:buClr>
                <a:schemeClr val="tx1"/>
              </a:buClr>
              <a:buSzPct val="85000"/>
              <a:buFont typeface="Wingdings" panose="05000000000000000000" pitchFamily="2" charset="2"/>
              <a:buChar char="ü"/>
            </a:pP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អាច​អនុញ្ញាតឱ្យកែសម្រួលក្នុងករណីមានតម្រូវការ​ចាំបាច់​ ដោយ​</a:t>
            </a:r>
            <a:r>
              <a:rPr lang="km-KH" spc="-150" dirty="0">
                <a:latin typeface="Khmer MEF1" panose="02000506000000020004" pitchFamily="2" charset="0"/>
                <a:cs typeface="Khmer MEF1" panose="02000506000000020004" pitchFamily="2" charset="0"/>
              </a:rPr>
              <a:t>ត្រូវ​អនុលោមតាមនីតិវិធីហិរញ្ញវត្ថុជាធរមាន​ និង​ត្រូវរក្សាទុកឥណទាន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​​សម្រាប់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​ទូទាត់</a:t>
            </a:r>
            <a:r>
              <a:rPr lang="km-KH" dirty="0">
                <a:latin typeface="Khmer MEF1" panose="02000506000000020004" pitchFamily="2" charset="0"/>
                <a:cs typeface="Khmer MEF1" panose="02000506000000020004" pitchFamily="2" charset="0"/>
              </a:rPr>
              <a:t>​​ជម្រះ</a:t>
            </a:r>
            <a:r>
              <a:rPr lang="km-KH" dirty="0" smtClean="0">
                <a:latin typeface="Khmer MEF1" panose="02000506000000020004" pitchFamily="2" charset="0"/>
                <a:cs typeface="Khmer MEF1" panose="02000506000000020004" pitchFamily="2" charset="0"/>
              </a:rPr>
              <a:t>បញ្ជី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3CAEFC-BCB8-443D-9AD5-320757919806}" type="slidenum">
              <a:rPr lang="en-US" smtClean="0">
                <a:solidFill>
                  <a:srgbClr val="FFFFFF"/>
                </a:solidFill>
              </a:rPr>
              <a:pPr eaLnBrk="1" hangingPunct="1"/>
              <a:t>9</a:t>
            </a:fld>
            <a:endParaRPr 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2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hmer">
      <a:majorFont>
        <a:latin typeface="Khmer OS Muol Light"/>
        <a:ea typeface=""/>
        <a:cs typeface="Khmer OS Muol Light"/>
      </a:majorFont>
      <a:minorFont>
        <a:latin typeface="Khmer OS Siemreap"/>
        <a:ea typeface=""/>
        <a:cs typeface="Khmer OS Siemreap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hmer">
      <a:majorFont>
        <a:latin typeface="Khmer OS Muol Light"/>
        <a:ea typeface=""/>
        <a:cs typeface="Khmer OS Muol Light"/>
      </a:majorFont>
      <a:minorFont>
        <a:latin typeface="Khmer OS Siemreap"/>
        <a:ea typeface=""/>
        <a:cs typeface="Khmer OS Siemreap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10237</TotalTime>
  <Words>5377</Words>
  <Application>Microsoft Office PowerPoint</Application>
  <PresentationFormat>On-screen Show (4:3)</PresentationFormat>
  <Paragraphs>1898</Paragraphs>
  <Slides>31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31</vt:i4>
      </vt:variant>
    </vt:vector>
  </HeadingPairs>
  <TitlesOfParts>
    <vt:vector size="49" baseType="lpstr">
      <vt:lpstr>Arial</vt:lpstr>
      <vt:lpstr>Calibri</vt:lpstr>
      <vt:lpstr>Calibri Light</vt:lpstr>
      <vt:lpstr>Constantia</vt:lpstr>
      <vt:lpstr>Courier New</vt:lpstr>
      <vt:lpstr>Khmer MEF1</vt:lpstr>
      <vt:lpstr>Khmer MEF2</vt:lpstr>
      <vt:lpstr>Khmer OS Muol Light</vt:lpstr>
      <vt:lpstr>Khmer OS Siemreap</vt:lpstr>
      <vt:lpstr>Times New Roman</vt:lpstr>
      <vt:lpstr>Wingdings</vt:lpstr>
      <vt:lpstr>Wingdings 2</vt:lpstr>
      <vt:lpstr>Custom Design</vt:lpstr>
      <vt:lpstr>1_Custom Design</vt:lpstr>
      <vt:lpstr>Flow</vt:lpstr>
      <vt:lpstr>1_Flow</vt:lpstr>
      <vt:lpstr>2_Flow</vt:lpstr>
      <vt:lpstr>Office Theme</vt:lpstr>
      <vt:lpstr>PowerPoint Presentation</vt:lpstr>
      <vt:lpstr>PowerPoint Presentation</vt:lpstr>
      <vt:lpstr>១.សញ្ញាណទូទៅនៃ​រជ្ជទេយ្យ​បុរេប្រទាន​សម្រាប់ថវិកាកម្មវិធី</vt:lpstr>
      <vt:lpstr>១.សញ្ញាណទូទៅនៃ​រជ្ជទេយ្យ​បុរេប្រទាន​សម្រាប់ថវិកាកម្មវិធី</vt:lpstr>
      <vt:lpstr>២. ការបង្កើត​រជ្ជទេយ្យ​បុរេប្រទាន​ និង​ការ​តែងតាំងរជ្ជទេយ្យករ.</vt:lpstr>
      <vt:lpstr>២. ការបង្កើត​រជ្ជទេយ្យ​បុរេប្រទាន​ និង​ការ​តែងតាំងរជ្ជទេយ្យករ. (ត)</vt:lpstr>
      <vt:lpstr>២. ការបង្កើត​រជ្ជទេយ្យ​បុរេប្រទាន​ និង​ការ​តែងតាំងរជ្ជទេយ្យករ. (ត)</vt:lpstr>
      <vt:lpstr>២. ការបង្កើត​រជ្ជទេយ្យ​បុរេប្រទាន​ និង​ការ​តែងតាំងរជ្ជទេយ្យករ. (ត)</vt:lpstr>
      <vt:lpstr>២. ការបង្កើត​រជ្ជទេយ្យ​បុរេប្រទាន​ និង​ការ​តែងតាំងរជ្ជទេយ្យករ. (ត)</vt:lpstr>
      <vt:lpstr>ទម្រង់​តារាងឧសម្ព័ន្ធរជ្ជទេយ្យបុរេប្រទាន​សម្រាប់ថវិកាកម្មវិធី​តាមចំណាត់ថ្នាក់សេដ្ឋកិច្ច​</vt:lpstr>
      <vt:lpstr>ទម្រង់​តារាងឧសម្ព័ន្ធរជ្ជទេយ្យបុរេប្រទាន​កែតម្រូវ​សម្រាប់ថវិកាកម្មវិធី តាមចំណាត់ថ្នាក់សេដ្ឋកិច្ច​</vt:lpstr>
      <vt:lpstr>ទម្រង់​តារាងស្ដីពីស្ថានភាពឥណទានថវិកាកម្មវិធីឆ្នាំ............​</vt:lpstr>
      <vt:lpstr>២. ការបង្កើត​រជ្ជទេយ្យ​បុរេប្រទាន​ និង​ការ​តែងតាំងរជ្ជទេយ្យករ. (ត)</vt:lpstr>
      <vt:lpstr>២. ការបង្កើត​រជ្ជទេយ្យ​បុរេប្រទាន​ និង​ការ​តែងតាំងរជ្ជទេយ្យករ. (ត)</vt:lpstr>
      <vt:lpstr>ទម្រង់​តារាងឧសម្ព័ន្ធរជ្ជទេយ្យបុរេប្រទាន​សម្រាប់ថវិកាកម្មវិធី​តាមចំណាត់ថ្នាក់កម្មវិធី</vt:lpstr>
      <vt:lpstr>ទម្រង់​តារាងឧសម្ព័ន្ធរជ្ជទេយ្យបុរេប្រទាន​សម្រាប់ថវិកាកម្មវិធី​តាមចំណាត់ថ្នាក់កម្មវិធី​</vt:lpstr>
      <vt:lpstr>ទម្រង់​តារាងឧសម្ព័ន្ធរជ្ជទេយ្យបុរេប្រទាន​សម្រាប់ថវិកាកម្មវិធី​តាមចំណាត់ថ្នាក់កម្មវិធី</vt:lpstr>
      <vt:lpstr>ទម្រង់​តារាងឧសម្ព័ន្ធរជ្ជទេយ្យបុរេប្រទាន​សម្រាប់ថវិកាកម្មវិធី​តាមចំណាត់ថ្នាក់កម្មវិធី</vt:lpstr>
      <vt:lpstr>ទម្រង់​តារាងឧសម្ព័ន្ធរជ្ជទេយ្យបុរេប្រទាន​សម្រាប់ថវិកាកម្មវិធី​តាមចំណាត់ថ្នាក់កម្មវិធី</vt:lpstr>
      <vt:lpstr>២. ការបង្កើត​រជ្ជទេយ្យ​បុរេប្រទាន​ និង​ការ​តែងតាំងរជ្ជទេយ្យករ. (ត)</vt:lpstr>
      <vt:lpstr>២. ការបង្កើត​រជ្ជទេយ្យ​បុរេប្រទាន​ និង​ការ​តែងតាំងរជ្ជទេយ្យករ. (ត)</vt:lpstr>
      <vt:lpstr>៣. នីតិវិធី​នៃការទូទាត់​រជ្ជទេយ្យ​បុរេប្រទាន​</vt:lpstr>
      <vt:lpstr>៣. នីតិវិធី​នៃការទូទាត់​រជ្ជទេយ្យ​បុរេប្រទាន​ (ត)</vt:lpstr>
      <vt:lpstr>៣. នីតិវិធី​នៃការទូទាត់​រជ្ជទេយ្យ​បុរេប្រទាន​ (ត)</vt:lpstr>
      <vt:lpstr>៤. កិច្ចដំណើរការនៃរជ្ជទេយ្យបុរេប្រទាន</vt:lpstr>
      <vt:lpstr>៤. កិច្ចដំណើរការនៃរជ្ជទេយ្យបុរេប្រទាន (ត)</vt:lpstr>
      <vt:lpstr>៤. កិច្ចដំណើរការនៃរជ្ជទេយ្យបុរេប្រទាន (ត)</vt:lpstr>
      <vt:lpstr>៤. កិច្ចដំណើរការនៃរជ្ជទេយ្យបុរេប្រទាន (ត)</vt:lpstr>
      <vt:lpstr>៤. កិច្ចដំណើរការនៃរជ្ជទេយ្យបុរេប្រទាន (ត)</vt:lpstr>
      <vt:lpstr>៥. ផ្សេងៗ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Sokheda</cp:lastModifiedBy>
  <cp:revision>603</cp:revision>
  <cp:lastPrinted>2016-06-24T11:09:32Z</cp:lastPrinted>
  <dcterms:created xsi:type="dcterms:W3CDTF">2009-06-29T01:07:03Z</dcterms:created>
  <dcterms:modified xsi:type="dcterms:W3CDTF">2016-07-28T04:21:19Z</dcterms:modified>
</cp:coreProperties>
</file>